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6" r:id="rId3"/>
    <p:sldId id="257" r:id="rId4"/>
    <p:sldId id="275" r:id="rId5"/>
    <p:sldId id="260" r:id="rId6"/>
    <p:sldId id="261" r:id="rId7"/>
    <p:sldId id="262" r:id="rId8"/>
    <p:sldId id="268" r:id="rId9"/>
    <p:sldId id="269" r:id="rId10"/>
    <p:sldId id="270" r:id="rId11"/>
    <p:sldId id="272" r:id="rId12"/>
    <p:sldId id="271" r:id="rId13"/>
    <p:sldId id="273" r:id="rId14"/>
    <p:sldId id="277" r:id="rId15"/>
    <p:sldId id="274" r:id="rId16"/>
    <p:sldId id="278" r:id="rId17"/>
    <p:sldId id="279" r:id="rId18"/>
    <p:sldId id="26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23" d="100"/>
          <a:sy n="123" d="100"/>
        </p:scale>
        <p:origin x="-1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воспитанников, проживающих в учреждении</a:t>
            </a:r>
          </a:p>
        </c:rich>
      </c:tx>
      <c:layout>
        <c:manualLayout>
          <c:xMode val="edge"/>
          <c:yMode val="edge"/>
          <c:x val="0.1612416467253481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вооспитанников, проживающих в учреждении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468-4141-BDCD-5F671111BF7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468-4141-BDCD-5F671111BF7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468-4141-BDCD-5F671111BF7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468-4141-BDCD-5F671111BF70}"/>
              </c:ext>
            </c:extLst>
          </c:dPt>
          <c:dLbls>
            <c:dLbl>
              <c:idx val="2"/>
              <c:layout>
                <c:manualLayout>
                  <c:x val="5.2703826588943709E-2"/>
                  <c:y val="0.1005824106540115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468-4141-BDCD-5F671111BF70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Дети-сироты</c:v>
                </c:pt>
                <c:pt idx="1">
                  <c:v>Дети, оставшиеся без попечения родителей</c:v>
                </c:pt>
                <c:pt idx="2">
                  <c:v>Лица из числа детей-сирот и детей, оставшихся без попечения родителей</c:v>
                </c:pt>
                <c:pt idx="3">
                  <c:v>Дети, помещенные по 3-х стороннему соглашению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</c:v>
                </c:pt>
                <c:pt idx="1">
                  <c:v>18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3E1-4920-AD1C-0D565F6C24D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994407781839291"/>
          <c:y val="0.15384785680474045"/>
          <c:w val="0.31749876808238131"/>
          <c:h val="0.4767493112862953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  <a:scene3d>
      <a:camera prst="orthographicFront"/>
      <a:lightRig rig="threePt" dir="t"/>
    </a:scene3d>
    <a:sp3d prstMaterial="matte">
      <a:bevelT w="63500" h="63500" prst="artDeco"/>
      <a:contourClr>
        <a:srgbClr val="000000"/>
      </a:contourClr>
    </a:sp3d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79C-48CB-BEE2-9C51886D563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79C-48CB-BEE2-9C51886D563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79C-48CB-BEE2-9C51886D563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79C-48CB-BEE2-9C51886D563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Руководящий состав - 5 чел.</c:v>
                </c:pt>
                <c:pt idx="1">
                  <c:v>Педагогические работники - 18 чел.</c:v>
                </c:pt>
                <c:pt idx="2">
                  <c:v>Медицинские работники - 3 чел.</c:v>
                </c:pt>
                <c:pt idx="3">
                  <c:v>Хоз.административный персонал - 9 чел.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6F2-45AD-8728-EB48DFBCD50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475694287867758"/>
          <c:y val="0.22099106662210471"/>
          <c:w val="0.33297102382900323"/>
          <c:h val="0.5978614297575399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  <a:scene3d>
      <a:camera prst="orthographicFront"/>
      <a:lightRig rig="threePt" dir="t"/>
    </a:scene3d>
    <a:sp3d prstMaterial="matte">
      <a:bevelT w="63500" h="63500" prst="artDeco"/>
      <a:contourClr>
        <a:srgbClr val="000000"/>
      </a:contourClr>
    </a:sp3d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rdd_bel@mail.ru" TargetMode="External"/><Relationship Id="rId5" Type="http://schemas.openxmlformats.org/officeDocument/2006/relationships/hyperlink" Target="http://netsirot.ru/" TargetMode="External"/><Relationship Id="rId4" Type="http://schemas.openxmlformats.org/officeDocument/2006/relationships/hyperlink" Target="https://www.list-org.com/list?okved2=87.9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E6D749-0EF5-4EC6-9DE3-80D6D23A5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1600" y="323850"/>
            <a:ext cx="6764867" cy="1454150"/>
          </a:xfrm>
        </p:spPr>
        <p:txBody>
          <a:bodyPr/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Частное учреждение для детей-сирот и детей, оставшихся без попечения родителей </a:t>
            </a:r>
            <a:b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«Разуменский дом детства»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8D90C10-C736-46EC-ADF5-A77CEE3AD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787" y="6111157"/>
            <a:ext cx="10342680" cy="537907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- фотоотчет о результатах и достигнутых показателях  2024 год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89C4A75-D61C-4931-AF5A-BEC0950F7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03" y="323850"/>
            <a:ext cx="1743597" cy="17428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8ABD7F9-0B84-454C-9805-1EB85A833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533" y="1929446"/>
            <a:ext cx="6251201" cy="4181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8932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5609D26-1EFD-4652-8519-5A9A2DEAD212}"/>
              </a:ext>
            </a:extLst>
          </p:cNvPr>
          <p:cNvSpPr txBox="1"/>
          <p:nvPr/>
        </p:nvSpPr>
        <p:spPr>
          <a:xfrm>
            <a:off x="414867" y="86244"/>
            <a:ext cx="8432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 педагогов в </a:t>
            </a:r>
          </a:p>
          <a:p>
            <a:pPr algn="ctr"/>
            <a:r>
              <a:rPr lang="ru-RU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 и соревнованиях</a:t>
            </a:r>
          </a:p>
        </p:txBody>
      </p:sp>
      <p:pic>
        <p:nvPicPr>
          <p:cNvPr id="4" name="Picture 2" descr="https://sun9-6.userapi.com/s/v1/ig2/Na9Gi0PHP3QijD5BuAet9QAQXwzf3N2XQJ3BnkaAGgglrzvKUvjChc-HSzMwMKwuXPQqUYga2r9zcjtsOxiZuLgM.jpg?quality=95&amp;as=32x44,48x65,72x98,108x147,160x218,240x327,360x490,480x653,540x735,563x766&amp;from=bu&amp;u=DuFBtn7v8EJ4Nz8yHuJH3xq6-0apT90koyUEXDOO9yw&amp;cs=563x766">
            <a:extLst>
              <a:ext uri="{FF2B5EF4-FFF2-40B4-BE49-F238E27FC236}">
                <a16:creationId xmlns="" xmlns:a16="http://schemas.microsoft.com/office/drawing/2014/main" id="{C703F967-34D2-4945-9987-D45F9EDF6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3"/>
          <a:stretch/>
        </p:blipFill>
        <p:spPr bwMode="auto">
          <a:xfrm>
            <a:off x="565124" y="3640666"/>
            <a:ext cx="2410532" cy="277714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un9-74.userapi.com/s/v1/ig2/iCVTjtFQCM1kH_yodYIJ1vIkNav7zXg1H4Bc353B6j4YDtjhd1bmF6l4GsS9NbP2CLpaJNKKxOoHA2LXlbhLtdMg.jpg?quality=95&amp;as=32x43,48x64,72x96,108x144,160x213,240x320,360x480,480x640,540x720,640x853,720x960,960x1280&amp;from=bu&amp;u=RuowB9rhGD0aTEmw2KPeBzYErDgcr8SlCxXCNBZmdAY&amp;cs=605x807">
            <a:extLst>
              <a:ext uri="{FF2B5EF4-FFF2-40B4-BE49-F238E27FC236}">
                <a16:creationId xmlns="" xmlns:a16="http://schemas.microsoft.com/office/drawing/2014/main" id="{96186107-E09C-49C2-9BCF-877FBBE17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6" b="10108"/>
          <a:stretch/>
        </p:blipFill>
        <p:spPr bwMode="auto">
          <a:xfrm>
            <a:off x="3203114" y="3640666"/>
            <a:ext cx="2550791" cy="277714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sun9-21.userapi.com/impg/ezHG7J0Xtb3b7hNSY55SzVMsH237nyHBbVuIEg/BYvJjw482n0.jpg?size=1280x960&amp;quality=95&amp;sign=6d7333f47e0024e7c3eaa44157d12b7b&amp;type=album">
            <a:extLst>
              <a:ext uri="{FF2B5EF4-FFF2-40B4-BE49-F238E27FC236}">
                <a16:creationId xmlns="" xmlns:a16="http://schemas.microsoft.com/office/drawing/2014/main" id="{00A34FCA-E8E4-4B8D-9724-365AAF3C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821" y="3640667"/>
            <a:ext cx="3702861" cy="277714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F295289-AB70-4CA3-85C4-62E0F7392352}"/>
              </a:ext>
            </a:extLst>
          </p:cNvPr>
          <p:cNvSpPr txBox="1"/>
          <p:nvPr/>
        </p:nvSpPr>
        <p:spPr>
          <a:xfrm>
            <a:off x="414867" y="809122"/>
            <a:ext cx="5415238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Церемония «Успех года»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церемонии отмечены: </a:t>
            </a:r>
          </a:p>
          <a:p>
            <a:pPr algn="just"/>
            <a:r>
              <a:rPr lang="ru-RU" sz="1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6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Богомазова</a:t>
            </a:r>
            <a:r>
              <a:rPr lang="ru-RU" sz="1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Элина Владимировна, победитель в номинации «За семейное устройство детей»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областного конкурса профессионального мастерства «Доброе сердце 24»</a:t>
            </a:r>
          </a:p>
          <a:p>
            <a:pPr algn="just"/>
            <a:r>
              <a:rPr lang="ru-RU" sz="1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Воспитанница Пермитина Злата, в номинации «Лидер»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воспитанников учреждения.</a:t>
            </a:r>
          </a:p>
          <a:p>
            <a:pPr algn="just"/>
            <a:r>
              <a:rPr lang="ru-RU" sz="1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 Коломейцев Олег – в номинации «Умник»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обучается на хорошо и отлично, победитель и призер спортивных и творческих конкурсов.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84195A6-2288-437D-97FE-D8B747D685F2}"/>
              </a:ext>
            </a:extLst>
          </p:cNvPr>
          <p:cNvSpPr txBox="1"/>
          <p:nvPr/>
        </p:nvSpPr>
        <p:spPr>
          <a:xfrm>
            <a:off x="5980362" y="1086121"/>
            <a:ext cx="37028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Анпилова Алиса Викторовна – </a:t>
            </a:r>
            <a:r>
              <a:rPr lang="ru-RU" sz="1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областного этапа Всероссийского конкурса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профмастерства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номинации «Открытие года».</a:t>
            </a:r>
          </a:p>
          <a:p>
            <a:pPr marL="285750" indent="-285750" algn="just">
              <a:buFontTx/>
              <a:buChar char="-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спортивный фестиваль «Мы за спорт!» </a:t>
            </a:r>
            <a:r>
              <a:rPr lang="ru-RU" sz="1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 место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патриотический марафон </a:t>
            </a:r>
            <a:r>
              <a:rPr lang="ru-RU" sz="1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 место</a:t>
            </a:r>
          </a:p>
        </p:txBody>
      </p:sp>
    </p:spTree>
    <p:extLst>
      <p:ext uri="{BB962C8B-B14F-4D97-AF65-F5344CB8AC3E}">
        <p14:creationId xmlns:p14="http://schemas.microsoft.com/office/powerpoint/2010/main" val="2586820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B508AF7-0AB4-4F59-80E9-F8AE58529939}"/>
              </a:ext>
            </a:extLst>
          </p:cNvPr>
          <p:cNvSpPr txBox="1"/>
          <p:nvPr/>
        </p:nvSpPr>
        <p:spPr>
          <a:xfrm>
            <a:off x="330300" y="247305"/>
            <a:ext cx="903181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ОБРАЗОВАНЕ ДЕТЕЙ И ВЗРОСЛЫХ, 2024-25 учебный год.</a:t>
            </a:r>
            <a:br>
              <a:rPr lang="ru-RU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реализации дополнительных общеобразовательных общеразвивающих программ.</a:t>
            </a:r>
          </a:p>
        </p:txBody>
      </p:sp>
      <p:pic>
        <p:nvPicPr>
          <p:cNvPr id="4" name="Picture 8" descr="https://sun9-35.userapi.com/impg/YfwjXHoSG6BMJ5wG2hQM3LQpHf4AbH__Y-MSLw/Qznd4XABXcQ.jpg?size=1204x1600&amp;quality=95&amp;sign=a500df2863db4a913169040b22b3d84c&amp;type=album">
            <a:extLst>
              <a:ext uri="{FF2B5EF4-FFF2-40B4-BE49-F238E27FC236}">
                <a16:creationId xmlns="" xmlns:a16="http://schemas.microsoft.com/office/drawing/2014/main" id="{D854D0A0-0CD4-4637-8A05-D5D6B844E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5433" y="1619205"/>
            <a:ext cx="2629732" cy="349466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un9-26.userapi.com/impg/QKJWXRXS44tLZUPTYSSGb1cJdes61tDSGApsLw/RX6oqZBs4OQ.jpg?size=2560x1708&amp;quality=95&amp;sign=9bd669bf4e5bf37f239186e76f888e65&amp;type=album">
            <a:extLst>
              <a:ext uri="{FF2B5EF4-FFF2-40B4-BE49-F238E27FC236}">
                <a16:creationId xmlns="" xmlns:a16="http://schemas.microsoft.com/office/drawing/2014/main" id="{866FA862-4CE8-4A78-9DD2-43FB028E3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36" y="1157853"/>
            <a:ext cx="3975116" cy="265214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sun9-51.userapi.com/impg/6C-fF0xogvCpGtGIdf3zfE1dOy-NngVE8U6OIQ/s2q6-B9wzWM.jpg?size=963x1280&amp;quality=95&amp;sign=e7a231b6e2a4886d03e19d865328e895&amp;type=album">
            <a:extLst>
              <a:ext uri="{FF2B5EF4-FFF2-40B4-BE49-F238E27FC236}">
                <a16:creationId xmlns="" xmlns:a16="http://schemas.microsoft.com/office/drawing/2014/main" id="{20B126EE-6DCB-4235-9E70-89F234C23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597" y="1625120"/>
            <a:ext cx="2753202" cy="36595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AA0E971-A9E0-4EB3-A3B3-28E4CD7BA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838" y="3945585"/>
            <a:ext cx="1885589" cy="265214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2CEF27B-5476-4701-B58E-4279DD026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8903" y="3958546"/>
            <a:ext cx="1880765" cy="265214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2848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880C646D-7739-407A-A8D0-04C0E8A45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550059"/>
              </p:ext>
            </p:extLst>
          </p:nvPr>
        </p:nvGraphicFramePr>
        <p:xfrm>
          <a:off x="372533" y="992144"/>
          <a:ext cx="8178801" cy="5286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727">
                  <a:extLst>
                    <a:ext uri="{9D8B030D-6E8A-4147-A177-3AD203B41FA5}">
                      <a16:colId xmlns="" xmlns:a16="http://schemas.microsoft.com/office/drawing/2014/main" val="3890283154"/>
                    </a:ext>
                  </a:extLst>
                </a:gridCol>
                <a:gridCol w="2905874">
                  <a:extLst>
                    <a:ext uri="{9D8B030D-6E8A-4147-A177-3AD203B41FA5}">
                      <a16:colId xmlns="" xmlns:a16="http://schemas.microsoft.com/office/drawing/2014/main" val="800341906"/>
                    </a:ext>
                  </a:extLst>
                </a:gridCol>
                <a:gridCol w="1005611">
                  <a:extLst>
                    <a:ext uri="{9D8B030D-6E8A-4147-A177-3AD203B41FA5}">
                      <a16:colId xmlns="" xmlns:a16="http://schemas.microsoft.com/office/drawing/2014/main" val="1454324334"/>
                    </a:ext>
                  </a:extLst>
                </a:gridCol>
                <a:gridCol w="1672473">
                  <a:extLst>
                    <a:ext uri="{9D8B030D-6E8A-4147-A177-3AD203B41FA5}">
                      <a16:colId xmlns="" xmlns:a16="http://schemas.microsoft.com/office/drawing/2014/main" val="1829762125"/>
                    </a:ext>
                  </a:extLst>
                </a:gridCol>
                <a:gridCol w="1121782">
                  <a:extLst>
                    <a:ext uri="{9D8B030D-6E8A-4147-A177-3AD203B41FA5}">
                      <a16:colId xmlns="" xmlns:a16="http://schemas.microsoft.com/office/drawing/2014/main" val="3839215159"/>
                    </a:ext>
                  </a:extLst>
                </a:gridCol>
                <a:gridCol w="789068">
                  <a:extLst>
                    <a:ext uri="{9D8B030D-6E8A-4147-A177-3AD203B41FA5}">
                      <a16:colId xmlns="" xmlns:a16="http://schemas.microsoft.com/office/drawing/2014/main" val="2398840852"/>
                    </a:ext>
                  </a:extLst>
                </a:gridCol>
                <a:gridCol w="567266">
                  <a:extLst>
                    <a:ext uri="{9D8B030D-6E8A-4147-A177-3AD203B41FA5}">
                      <a16:colId xmlns="" xmlns:a16="http://schemas.microsoft.com/office/drawing/2014/main" val="2683051767"/>
                    </a:ext>
                  </a:extLst>
                </a:gridCol>
              </a:tblGrid>
              <a:tr h="8043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</a:rPr>
                        <a:t>№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marL="140970"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b="1" spc="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программы, краткая аннотация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b="1" spc="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Направленность программы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b="1" spc="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программы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b="1" spc="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Данные о педагоге, реализующем программу 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b="1" spc="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2024 - 25 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b="1" spc="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учебном году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b="1" spc="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программы,</a:t>
                      </a:r>
                      <a:endParaRPr lang="ru-RU" sz="9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b="1" spc="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обучения </a:t>
                      </a:r>
                      <a:endParaRPr lang="ru-RU" sz="9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b="1" spc="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часов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extLst>
                  <a:ext uri="{0D108BD9-81ED-4DB2-BD59-A6C34878D82A}">
                    <a16:rowId xmlns="" xmlns:a16="http://schemas.microsoft.com/office/drawing/2014/main" val="1305942013"/>
                  </a:ext>
                </a:extLst>
              </a:tr>
              <a:tr h="728108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b="1" spc="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«Дом, который учит» - 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b="1" spc="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формирования навыков самостоятельности воспитанников в ходе сопровождаемого проживания в тренировочной квартире «Дом молодежи»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Социально-гуманитарная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Дополнительная общеобразовательная общеразвивающая программа социально-гуманитарной направленности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 Самсоненко И.А.</a:t>
                      </a:r>
                    </a:p>
                    <a:p>
                      <a:pPr indent="2159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 Федосеенко Г.Н.</a:t>
                      </a:r>
                    </a:p>
                    <a:p>
                      <a:pPr indent="2159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 Богомазова Э.В.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год 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очная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часов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extLst>
                  <a:ext uri="{0D108BD9-81ED-4DB2-BD59-A6C34878D82A}">
                    <a16:rowId xmlns="" xmlns:a16="http://schemas.microsoft.com/office/drawing/2014/main" val="2440188575"/>
                  </a:ext>
                </a:extLst>
              </a:tr>
              <a:tr h="586249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«Ритмика и танец» -  программа обучения воспитанников азам танцевальных движений, коррекции психо-физического развития детей с ОВЗ средствами хореографии, 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indent="20955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Художественная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Адаптированная дополнительная общеобразовательная общеразвивающая программа для детей с ОВЗ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 доп. образования </a:t>
                      </a: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Хруслова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Е.В.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год 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очная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часа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extLst>
                  <a:ext uri="{0D108BD9-81ED-4DB2-BD59-A6C34878D82A}">
                    <a16:rowId xmlns="" xmlns:a16="http://schemas.microsoft.com/office/drawing/2014/main" val="2050474988"/>
                  </a:ext>
                </a:extLst>
              </a:tr>
              <a:tr h="634433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</a:t>
                      </a:r>
                      <a:r>
                        <a:rPr lang="ru-RU" sz="9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Быстрее.Выше.Сильнее</a:t>
                      </a: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-  программа обучения детей доступным физкультурно-спортивным навыкам различной направленности навыкам, коррекции психо-физического развития детей с ОВЗ, реабилитации двигательных функций организма.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Физкультурно-спортивная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Дополнительная общеобразовательная общеразвивающая программа физкультурно-спортивной направленности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Инструктор по физической культуре </a:t>
                      </a:r>
                    </a:p>
                    <a:p>
                      <a:pPr indent="2159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Андреев В.Н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год 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очная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часов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extLst>
                  <a:ext uri="{0D108BD9-81ED-4DB2-BD59-A6C34878D82A}">
                    <a16:rowId xmlns="" xmlns:a16="http://schemas.microsoft.com/office/drawing/2014/main" val="325538646"/>
                  </a:ext>
                </a:extLst>
              </a:tr>
              <a:tr h="605552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«Акварельные истории» Программа кружка «Интуитивное рисование» ориентирована на активное приобщение детей к художественному творчеству и носит образовательный характер и художественную направленность. Программа модифицированная, разработана на основе типовых программ и методических разработок.</a:t>
                      </a: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Художественная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Дополнительная общеобразовательная общеразвивающая программа художественной направленности</a:t>
                      </a:r>
                    </a:p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 доп. образования Жданова Е.Н.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год,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очная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часов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extLst>
                  <a:ext uri="{0D108BD9-81ED-4DB2-BD59-A6C34878D82A}">
                    <a16:rowId xmlns="" xmlns:a16="http://schemas.microsoft.com/office/drawing/2014/main" val="3634150614"/>
                  </a:ext>
                </a:extLst>
              </a:tr>
              <a:tr h="1053071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indent="450215" algn="just"/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«Пластилиновая ворона» </a:t>
                      </a:r>
                    </a:p>
                    <a:p>
                      <a:pPr indent="450215" algn="just"/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приемам художественной лепки из полимерной глины Программа предполагает соединение игры, труда и обучения в единое целое, что обеспечивает единое решение познавательных, практических и игровых задач.</a:t>
                      </a: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Художественная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Адаптированная дополнительная общеобразовательная общеразвивающая  программа художественной направленности для детей с ОВЗ</a:t>
                      </a: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 доп. образования Жданова Е.Н.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год,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очная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часа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0685" marR="30685" marT="0" marB="0"/>
                </a:tc>
                <a:extLst>
                  <a:ext uri="{0D108BD9-81ED-4DB2-BD59-A6C34878D82A}">
                    <a16:rowId xmlns="" xmlns:a16="http://schemas.microsoft.com/office/drawing/2014/main" val="332375056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13DA332-6191-4539-9F87-217681507553}"/>
              </a:ext>
            </a:extLst>
          </p:cNvPr>
          <p:cNvSpPr txBox="1"/>
          <p:nvPr/>
        </p:nvSpPr>
        <p:spPr>
          <a:xfrm>
            <a:off x="372533" y="339636"/>
            <a:ext cx="85259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художественной и физкультурно-спортивной направленности,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реализуемые педагогами дополнительного образования</a:t>
            </a:r>
          </a:p>
        </p:txBody>
      </p:sp>
      <p:pic>
        <p:nvPicPr>
          <p:cNvPr id="10" name="Picture 10" descr="https://sun9-10.userapi.com/s/v1/ig2/qTYwmq76kq0kBG2azUtxbq-F-4Xvru2QPtOZe-kU9mSHmaRdrwvCdNEr67md9jpnYIoa8KWbS2JkPLCX0INlw4cB.jpg?quality=95&amp;as=32x48,48x72,72x108,108x162,160x240,240x360,360x540,480x720,540x810,640x960,720x1080,1080x1620,1280x1920,1440x2160&amp;from=bu&amp;u=XIcTyauOwOZZDaVeWk28cxV2gdIZBsQaa-__6Fe6Yg0&amp;cs=538x807">
            <a:extLst>
              <a:ext uri="{FF2B5EF4-FFF2-40B4-BE49-F238E27FC236}">
                <a16:creationId xmlns="" xmlns:a16="http://schemas.microsoft.com/office/drawing/2014/main" id="{E5F02709-6687-4FF9-BC6C-86EC21648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270" y="214204"/>
            <a:ext cx="2143197" cy="305392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sun9-50.userapi.com/impg/AOheJeyxb785h6kzYTu9iisPw0pabr2pUNDtBg/sibJlzBxUDk.jpg?size=1280x1280&amp;quality=95&amp;sign=6c6d2e7912af71823e6f39e23b8cadac&amp;type=album">
            <a:extLst>
              <a:ext uri="{FF2B5EF4-FFF2-40B4-BE49-F238E27FC236}">
                <a16:creationId xmlns="" xmlns:a16="http://schemas.microsoft.com/office/drawing/2014/main" id="{688B7668-8F5A-4014-B683-CBF1F539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988" y="2540000"/>
            <a:ext cx="2295805" cy="229580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sun9-66.userapi.com/impg/kFqU5FYyJiiI_o4Gw3wfv6168kbKHad7vzDTtA/kMuv8tvAsrs.jpg?size=1600x1204&amp;quality=95&amp;sign=3a41e8043f23a825448c55debbc4b7dc&amp;type=album">
            <a:extLst>
              <a:ext uri="{FF2B5EF4-FFF2-40B4-BE49-F238E27FC236}">
                <a16:creationId xmlns="" xmlns:a16="http://schemas.microsoft.com/office/drawing/2014/main" id="{6AB0193D-DBD6-4276-AC2F-E340C18C2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733" y="4754762"/>
            <a:ext cx="2587659" cy="194721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943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CAE5C0A-ADC5-41BB-B02E-854581EDE696}"/>
              </a:ext>
            </a:extLst>
          </p:cNvPr>
          <p:cNvSpPr txBox="1"/>
          <p:nvPr/>
        </p:nvSpPr>
        <p:spPr>
          <a:xfrm>
            <a:off x="408515" y="197534"/>
            <a:ext cx="88624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социально-гуманитарной направленности, </a:t>
            </a:r>
          </a:p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реализуемые воспитателями учреждения</a:t>
            </a:r>
          </a:p>
        </p:txBody>
      </p:sp>
      <p:pic>
        <p:nvPicPr>
          <p:cNvPr id="4" name="Picture 2" descr="https://sun9-43.userapi.com/impg/bCdbqqJTsaR6fFDZTr5D6S2k3G-bbodj74YQyA/K4bwEGlecwQ.jpg?size=960x1280&amp;quality=95&amp;sign=14b8aed4b223b059fde2b8f1930a442b&amp;type=album">
            <a:extLst>
              <a:ext uri="{FF2B5EF4-FFF2-40B4-BE49-F238E27FC236}">
                <a16:creationId xmlns="" xmlns:a16="http://schemas.microsoft.com/office/drawing/2014/main" id="{5BE296FA-2086-4A03-A8C4-25B15454C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4433" y="869265"/>
            <a:ext cx="2139916" cy="285322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Batman\Desktop\сайт 22\День народного единства\Изображение WhatsApp 2024-11-03 в 20.57.02_7c0c89f4.jpg">
            <a:extLst>
              <a:ext uri="{FF2B5EF4-FFF2-40B4-BE49-F238E27FC236}">
                <a16:creationId xmlns="" xmlns:a16="http://schemas.microsoft.com/office/drawing/2014/main" id="{841A9980-5D18-4AB2-8360-921C37F50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693" y="869265"/>
            <a:ext cx="1975032" cy="227423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AA5353DA-3E80-4C0F-948C-23551572E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363760"/>
              </p:ext>
            </p:extLst>
          </p:nvPr>
        </p:nvGraphicFramePr>
        <p:xfrm>
          <a:off x="4603157" y="843866"/>
          <a:ext cx="7470309" cy="59846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91560">
                  <a:extLst>
                    <a:ext uri="{9D8B030D-6E8A-4147-A177-3AD203B41FA5}">
                      <a16:colId xmlns="" xmlns:a16="http://schemas.microsoft.com/office/drawing/2014/main" val="3506952148"/>
                    </a:ext>
                  </a:extLst>
                </a:gridCol>
                <a:gridCol w="803523">
                  <a:extLst>
                    <a:ext uri="{9D8B030D-6E8A-4147-A177-3AD203B41FA5}">
                      <a16:colId xmlns="" xmlns:a16="http://schemas.microsoft.com/office/drawing/2014/main" val="328370181"/>
                    </a:ext>
                  </a:extLst>
                </a:gridCol>
                <a:gridCol w="1345025">
                  <a:extLst>
                    <a:ext uri="{9D8B030D-6E8A-4147-A177-3AD203B41FA5}">
                      <a16:colId xmlns="" xmlns:a16="http://schemas.microsoft.com/office/drawing/2014/main" val="2323729727"/>
                    </a:ext>
                  </a:extLst>
                </a:gridCol>
                <a:gridCol w="1039339">
                  <a:extLst>
                    <a:ext uri="{9D8B030D-6E8A-4147-A177-3AD203B41FA5}">
                      <a16:colId xmlns="" xmlns:a16="http://schemas.microsoft.com/office/drawing/2014/main" val="782476366"/>
                    </a:ext>
                  </a:extLst>
                </a:gridCol>
                <a:gridCol w="427962">
                  <a:extLst>
                    <a:ext uri="{9D8B030D-6E8A-4147-A177-3AD203B41FA5}">
                      <a16:colId xmlns="" xmlns:a16="http://schemas.microsoft.com/office/drawing/2014/main" val="900330620"/>
                    </a:ext>
                  </a:extLst>
                </a:gridCol>
                <a:gridCol w="462900">
                  <a:extLst>
                    <a:ext uri="{9D8B030D-6E8A-4147-A177-3AD203B41FA5}">
                      <a16:colId xmlns="" xmlns:a16="http://schemas.microsoft.com/office/drawing/2014/main" val="39403280"/>
                    </a:ext>
                  </a:extLst>
                </a:gridCol>
              </a:tblGrid>
              <a:tr h="669302">
                <a:tc>
                  <a:txBody>
                    <a:bodyPr/>
                    <a:lstStyle/>
                    <a:p>
                      <a:pPr marL="140970"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b="1" spc="15" dirty="0">
                          <a:effectLst/>
                        </a:rPr>
                        <a:t>Название программы, </a:t>
                      </a:r>
                    </a:p>
                    <a:p>
                      <a:pPr marL="140970"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b="1" spc="15" dirty="0">
                          <a:effectLst/>
                        </a:rPr>
                        <a:t>краткая аннотация</a:t>
                      </a: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b="1" spc="15" dirty="0">
                          <a:effectLst/>
                        </a:rPr>
                        <a:t>Направленность программы</a:t>
                      </a: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b="1" spc="15">
                          <a:effectLst/>
                        </a:rPr>
                        <a:t>Тип программы</a:t>
                      </a:r>
                      <a:endParaRPr lang="ru-RU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b="1" spc="15" dirty="0">
                          <a:effectLst/>
                        </a:rPr>
                        <a:t>Данные о педагоге, реализующем программу в 2024-25 </a:t>
                      </a:r>
                      <a:r>
                        <a:rPr lang="ru-RU" sz="900" b="1" spc="15" dirty="0" err="1">
                          <a:effectLst/>
                        </a:rPr>
                        <a:t>уч.году</a:t>
                      </a: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b="1" spc="15">
                          <a:effectLst/>
                        </a:rPr>
                        <a:t>Срок реализации программы</a:t>
                      </a:r>
                      <a:endParaRPr lang="ru-RU" sz="9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b="1" spc="15" dirty="0">
                          <a:effectLst/>
                        </a:rPr>
                        <a:t>Общее количество часов</a:t>
                      </a:r>
                      <a:endParaRPr lang="ru-RU" sz="9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extLst>
                  <a:ext uri="{0D108BD9-81ED-4DB2-BD59-A6C34878D82A}">
                    <a16:rowId xmlns="" xmlns:a16="http://schemas.microsoft.com/office/drawing/2014/main" val="4175533369"/>
                  </a:ext>
                </a:extLst>
              </a:tr>
              <a:tr h="669302">
                <a:tc>
                  <a:txBody>
                    <a:bodyPr/>
                    <a:lstStyle/>
                    <a:p>
                      <a:pPr indent="180340" algn="just"/>
                      <a:r>
                        <a:rPr lang="ru-RU" sz="900" b="1" spc="15" dirty="0">
                          <a:effectLst/>
                        </a:rPr>
                        <a:t>Занимательная кулинария. </a:t>
                      </a:r>
                      <a:endParaRPr lang="ru-RU" sz="900" b="1" dirty="0">
                        <a:effectLst/>
                      </a:endParaRPr>
                    </a:p>
                    <a:p>
                      <a:pPr indent="180340" algn="just"/>
                      <a:r>
                        <a:rPr lang="ru-RU" sz="900" spc="15" dirty="0">
                          <a:effectLst/>
                        </a:rPr>
                        <a:t>Знакомство с кухней, умение вести хозяйство. Программа позволяет научиться готовить несложные блюда, быть экономным, хорошо ориентироваться в многообразие продуктов. </a:t>
                      </a:r>
                      <a:endParaRPr lang="ru-RU" sz="900" dirty="0">
                        <a:effectLst/>
                        <a:latin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</a:rPr>
                        <a:t>Социально-педагогическая</a:t>
                      </a:r>
                      <a:endParaRPr lang="ru-RU" sz="900" dirty="0">
                        <a:effectLst/>
                      </a:endParaRPr>
                    </a:p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</a:rPr>
                        <a:t>об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</a:rPr>
                        <a:t>Дополнительная общеобразовательная (общеразвивающая) программа</a:t>
                      </a:r>
                      <a:endParaRPr lang="ru-RU" sz="900" dirty="0">
                        <a:effectLst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dirty="0">
                          <a:effectLst/>
                        </a:rPr>
                        <a:t>Воспитатель Самсоненко И.А.</a:t>
                      </a:r>
                    </a:p>
                    <a:p>
                      <a:pPr indent="2159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</a:p>
                    <a:p>
                      <a:pPr indent="2159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dirty="0">
                          <a:effectLst/>
                        </a:rPr>
                        <a:t>  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 indent="18034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>
                          <a:effectLst/>
                        </a:rPr>
                        <a:t>    </a:t>
                      </a:r>
                      <a:endParaRPr lang="ru-RU" sz="900">
                        <a:effectLst/>
                      </a:endParaRPr>
                    </a:p>
                    <a:p>
                      <a:pPr indent="18034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>
                          <a:effectLst/>
                        </a:rPr>
                        <a:t>1 год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 indent="18034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</a:rPr>
                        <a:t>34 часа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extLst>
                  <a:ext uri="{0D108BD9-81ED-4DB2-BD59-A6C34878D82A}">
                    <a16:rowId xmlns="" xmlns:a16="http://schemas.microsoft.com/office/drawing/2014/main" val="3459715922"/>
                  </a:ext>
                </a:extLst>
              </a:tr>
              <a:tr h="937022"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dirty="0">
                          <a:effectLst/>
                        </a:rPr>
                        <a:t>Программа Уроки семейного воспитания</a:t>
                      </a:r>
                    </a:p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</a:rPr>
                        <a:t>Разделы: Покупки. Обращение с кухонным инвентарем.  Приготовление пищи. Уход за вещами.  Уборка помещения. Уборка территории.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</a:rPr>
                        <a:t>Социально-педагогическая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</a:rPr>
                        <a:t>Адаптированная дополнительная общеобразовательная (общеразвивающая) программа для детей с интеллект нарушениями.</a:t>
                      </a:r>
                      <a:endParaRPr lang="ru-RU" sz="900" dirty="0">
                        <a:effectLst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</a:rPr>
                        <a:t>Воспитатель </a:t>
                      </a:r>
                      <a:r>
                        <a:rPr lang="ru-RU" sz="900" spc="15" dirty="0" err="1">
                          <a:effectLst/>
                        </a:rPr>
                        <a:t>Богомазова</a:t>
                      </a:r>
                      <a:r>
                        <a:rPr lang="ru-RU" sz="900" spc="15" dirty="0">
                          <a:effectLst/>
                        </a:rPr>
                        <a:t> Э.В.</a:t>
                      </a:r>
                      <a:endParaRPr lang="ru-RU" sz="900" dirty="0">
                        <a:effectLst/>
                      </a:endParaRPr>
                    </a:p>
                    <a:p>
                      <a:pPr indent="2159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indent="2159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indent="2159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endParaRPr lang="ru-RU" sz="900" dirty="0">
                        <a:effectLst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15">
                          <a:effectLst/>
                        </a:rPr>
                        <a:t>1 год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15" dirty="0">
                          <a:effectLst/>
                        </a:rPr>
                        <a:t> 34 часа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extLst>
                  <a:ext uri="{0D108BD9-81ED-4DB2-BD59-A6C34878D82A}">
                    <a16:rowId xmlns="" xmlns:a16="http://schemas.microsoft.com/office/drawing/2014/main" val="581549957"/>
                  </a:ext>
                </a:extLst>
              </a:tr>
              <a:tr h="669302">
                <a:tc>
                  <a:txBody>
                    <a:bodyPr/>
                    <a:lstStyle/>
                    <a:p>
                      <a:pPr indent="180340" algn="just"/>
                      <a:r>
                        <a:rPr lang="ru-RU" sz="900" dirty="0">
                          <a:effectLst/>
                        </a:rPr>
                        <a:t> </a:t>
                      </a:r>
                      <a:r>
                        <a:rPr lang="ru-RU" sz="900" b="1" dirty="0">
                          <a:effectLst/>
                        </a:rPr>
                        <a:t>Программа «Азбука безопасности» </a:t>
                      </a:r>
                      <a:r>
                        <a:rPr lang="ru-RU" sz="900" dirty="0">
                          <a:effectLst/>
                        </a:rPr>
                        <a:t>- материал программы дает ребенку знания и умения, необходимые для обеспечения личной безопасности в различных жизненных ситуациях.</a:t>
                      </a:r>
                      <a:endParaRPr lang="ru-RU" sz="900" dirty="0">
                        <a:effectLst/>
                        <a:latin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>
                          <a:effectLst/>
                        </a:rPr>
                        <a:t>Социально-педагогическая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</a:rPr>
                        <a:t>Общеобразовательная (общеразвивающая) программа для детей с интеллект нарушениями 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</a:rPr>
                        <a:t>Воспитатель</a:t>
                      </a:r>
                      <a:endParaRPr lang="ru-RU" sz="900" dirty="0">
                        <a:effectLst/>
                      </a:endParaRPr>
                    </a:p>
                    <a:p>
                      <a:pPr indent="2159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</a:rPr>
                        <a:t>Сафронов А.И.</a:t>
                      </a:r>
                      <a:endParaRPr lang="ru-RU" sz="900" dirty="0">
                        <a:effectLst/>
                      </a:endParaRPr>
                    </a:p>
                    <a:p>
                      <a:pPr indent="2159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15">
                          <a:effectLst/>
                        </a:rPr>
                        <a:t>1 год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15" dirty="0">
                          <a:effectLst/>
                        </a:rPr>
                        <a:t> 34 часа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extLst>
                  <a:ext uri="{0D108BD9-81ED-4DB2-BD59-A6C34878D82A}">
                    <a16:rowId xmlns="" xmlns:a16="http://schemas.microsoft.com/office/drawing/2014/main" val="51587389"/>
                  </a:ext>
                </a:extLst>
              </a:tr>
              <a:tr h="6693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b="1" dirty="0">
                          <a:effectLst/>
                        </a:rPr>
                        <a:t>Программа «Мы - патриоты!» </a:t>
                      </a:r>
                      <a:r>
                        <a:rPr lang="ru-RU" sz="900" dirty="0">
                          <a:effectLst/>
                        </a:rPr>
                        <a:t>Включает блоки: духовно-нравственное, гражданско-патриотическое, эколого-краеведческое и историко-краеведческое, культурно-историческое, военно-патриотическое, социально-гражданское направления.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>
                          <a:effectLst/>
                        </a:rPr>
                        <a:t>Программа воспитания 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</a:rPr>
                        <a:t>Воспитательная программа</a:t>
                      </a:r>
                      <a:endParaRPr lang="ru-RU" sz="900" dirty="0">
                        <a:effectLst/>
                      </a:endParaRPr>
                    </a:p>
                    <a:p>
                      <a:pPr indent="180340"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15">
                          <a:effectLst/>
                        </a:rPr>
                        <a:t>Воспитатель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15">
                          <a:effectLst/>
                        </a:rPr>
                        <a:t>Колчева Г.Ф.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15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15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15">
                          <a:effectLst/>
                        </a:rPr>
                        <a:t>1 год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15" dirty="0">
                          <a:effectLst/>
                        </a:rPr>
                        <a:t> 34 часа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extLst>
                  <a:ext uri="{0D108BD9-81ED-4DB2-BD59-A6C34878D82A}">
                    <a16:rowId xmlns="" xmlns:a16="http://schemas.microsoft.com/office/drawing/2014/main" val="1987901445"/>
                  </a:ext>
                </a:extLst>
              </a:tr>
              <a:tr h="569594">
                <a:tc>
                  <a:txBody>
                    <a:bodyPr/>
                    <a:lstStyle/>
                    <a:p>
                      <a:pPr indent="180340" algn="just"/>
                      <a:r>
                        <a:rPr lang="ru-RU" sz="900" dirty="0">
                          <a:effectLst/>
                        </a:rPr>
                        <a:t> </a:t>
                      </a:r>
                      <a:r>
                        <a:rPr lang="ru-RU" sz="900" b="1" dirty="0">
                          <a:effectLst/>
                        </a:rPr>
                        <a:t>Программа «Точка опоры» </a:t>
                      </a:r>
                      <a:r>
                        <a:rPr lang="ru-RU" sz="900" dirty="0">
                          <a:effectLst/>
                        </a:rPr>
                        <a:t>направлена на формирование жизнеспособной личности, обладающей достаточными внутренними ресурсами для успешного взаимодействия в социуме.</a:t>
                      </a:r>
                      <a:endParaRPr lang="ru-RU" sz="900" dirty="0">
                        <a:effectLst/>
                        <a:latin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</a:rPr>
                        <a:t>Программа воспитания 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</a:rPr>
                        <a:t>Воспитательная программа</a:t>
                      </a:r>
                      <a:endParaRPr lang="ru-RU" sz="900" dirty="0">
                        <a:effectLst/>
                      </a:endParaRPr>
                    </a:p>
                    <a:p>
                      <a:pPr indent="180340"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dirty="0">
                          <a:effectLst/>
                        </a:rPr>
                        <a:t>Воспитатель Федосеенко Г.Н.</a:t>
                      </a:r>
                    </a:p>
                    <a:p>
                      <a:pPr indent="2159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</a:p>
                    <a:p>
                      <a:pPr indent="2159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dirty="0">
                          <a:effectLst/>
                        </a:rPr>
                        <a:t>  </a:t>
                      </a: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15" dirty="0">
                          <a:effectLst/>
                        </a:rPr>
                        <a:t>1 год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15" dirty="0">
                          <a:effectLst/>
                        </a:rPr>
                        <a:t> 34 часа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extLst>
                  <a:ext uri="{0D108BD9-81ED-4DB2-BD59-A6C34878D82A}">
                    <a16:rowId xmlns="" xmlns:a16="http://schemas.microsoft.com/office/drawing/2014/main" val="2552183623"/>
                  </a:ext>
                </a:extLst>
              </a:tr>
              <a:tr h="1711778"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</a:rPr>
                        <a:t> </a:t>
                      </a:r>
                      <a:r>
                        <a:rPr lang="ru-RU" sz="900" b="1" dirty="0">
                          <a:effectLst/>
                        </a:rPr>
                        <a:t>Программа  «Финансовая азбука юного предпринимателя» </a:t>
                      </a:r>
                      <a:r>
                        <a:rPr lang="ru-RU" sz="900" dirty="0">
                          <a:effectLst/>
                        </a:rPr>
                        <a:t>-  программа формирования у подростков основ финансовой грамотности. Деньги, семейный бюджет (понятия доход, расход, планирование, долгосрочные цели, накопления, оплата услуг ЖКХ, недвижимость, дом можно купить, т.д.) семья и финансовые организации, семья как потребитель товаров и услуг. </a:t>
                      </a:r>
                    </a:p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dirty="0">
                          <a:effectLst/>
                        </a:rPr>
                        <a:t>Виды предпринимательской деятельности (индивидуальная, коллективная, государственная). Виды бизнеса (коммерческо-торговый, производственный, финансово-кредитный, страховой. Кредитование. Бизнес – план, реклама, маркетинг.</a:t>
                      </a: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</a:rPr>
                        <a:t>Социально-педагогическая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</a:rPr>
                        <a:t>Адаптированная дополнительная общеобразовательная (общеразвивающая) программа для детей с ЗПР</a:t>
                      </a:r>
                      <a:endParaRPr lang="ru-RU" sz="900" dirty="0">
                        <a:effectLst/>
                      </a:endParaRPr>
                    </a:p>
                    <a:p>
                      <a:pPr indent="180340" algn="just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indent="180340" algn="ctr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spc="15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dirty="0">
                          <a:effectLst/>
                        </a:rPr>
                        <a:t>Воспитатель </a:t>
                      </a:r>
                    </a:p>
                    <a:p>
                      <a:pPr indent="21590">
                        <a:spcAft>
                          <a:spcPts val="0"/>
                        </a:spcAft>
                        <a:tabLst>
                          <a:tab pos="423545" algn="l"/>
                          <a:tab pos="6223000" algn="l"/>
                        </a:tabLst>
                      </a:pPr>
                      <a:r>
                        <a:rPr lang="ru-RU" sz="900" dirty="0">
                          <a:effectLst/>
                        </a:rPr>
                        <a:t>Титова В.И.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15" dirty="0">
                          <a:effectLst/>
                        </a:rPr>
                        <a:t>1 год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spc="15" dirty="0">
                          <a:effectLst/>
                        </a:rPr>
                        <a:t> 34 часа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52" marR="26152" marT="0" marB="0"/>
                </a:tc>
                <a:extLst>
                  <a:ext uri="{0D108BD9-81ED-4DB2-BD59-A6C34878D82A}">
                    <a16:rowId xmlns="" xmlns:a16="http://schemas.microsoft.com/office/drawing/2014/main" val="2390398281"/>
                  </a:ext>
                </a:extLst>
              </a:tr>
            </a:tbl>
          </a:graphicData>
        </a:graphic>
      </p:graphicFrame>
      <p:pic>
        <p:nvPicPr>
          <p:cNvPr id="8" name="Picture 2" descr="C:\Users\Batman\Desktop\сайт 22\День народного единства\Изображение WhatsApp 2024-11-04 в 00.02.08_bcfa6758.jpg">
            <a:extLst>
              <a:ext uri="{FF2B5EF4-FFF2-40B4-BE49-F238E27FC236}">
                <a16:creationId xmlns="" xmlns:a16="http://schemas.microsoft.com/office/drawing/2014/main" id="{8017DCBF-7532-42E8-A3BD-59C0D81B5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7"/>
          <a:stretch/>
        </p:blipFill>
        <p:spPr bwMode="auto">
          <a:xfrm>
            <a:off x="2586275" y="3580695"/>
            <a:ext cx="1871542" cy="264344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5901004-CEED-4968-A29B-77658449B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79"/>
          <a:stretch/>
        </p:blipFill>
        <p:spPr bwMode="auto">
          <a:xfrm>
            <a:off x="214434" y="4047068"/>
            <a:ext cx="2173326" cy="217707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15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61FCCD-8055-42E7-80EA-0A5EC80DA330}"/>
              </a:ext>
            </a:extLst>
          </p:cNvPr>
          <p:cNvSpPr txBox="1"/>
          <p:nvPr/>
        </p:nvSpPr>
        <p:spPr>
          <a:xfrm>
            <a:off x="448733" y="189013"/>
            <a:ext cx="92286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мероприятия, проведенные с коллективом воспитанников в 2024 г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89FC4B1-22DB-4EFB-8F9A-A39E0C98BE1C}"/>
              </a:ext>
            </a:extLst>
          </p:cNvPr>
          <p:cNvSpPr txBox="1"/>
          <p:nvPr/>
        </p:nvSpPr>
        <p:spPr>
          <a:xfrm>
            <a:off x="448734" y="873521"/>
            <a:ext cx="666326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600" b="1" u="sng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праздники </a:t>
            </a:r>
            <a:r>
              <a:rPr lang="ru-RU" sz="1600" b="1" u="sng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Разуменского</a:t>
            </a:r>
            <a:r>
              <a:rPr lang="ru-RU" sz="1600" b="1" u="sng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дома детства: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Фольклорно-гастрономический  праздник «Широкая Масленица в нашем дворе».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турнир «Мы – парни бравые»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«Кулинарный поединок» к 8 Марта.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Духовно-просветительский праздник «Светлое Христово Воскресенье»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«Солнечный круг», посвященный Дню защиты детей. 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России».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 мероприятий «Традиционные летние русские народные праздники» с проведением прикладных мастер-классов.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«Праздник Знаний»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Литературно-музыкальный праздник «День рождения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Разуменского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дома детства»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Устный журнал и викторина «День народного единства»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Коллективное творческое дело «Новогодняя сказка»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b="1" u="sng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Важный этап работы: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сопровождаемого проживания групп воспитанников в тренировочной квартире «Дом молодежи»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 этапа по 2 недели):</a:t>
            </a:r>
          </a:p>
          <a:p>
            <a:pPr marL="171450" indent="-171450">
              <a:spcBef>
                <a:spcPts val="0"/>
              </a:spcBef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индивидуальных маршрутов самостоятельности;</a:t>
            </a:r>
          </a:p>
          <a:p>
            <a:pPr marL="171450" indent="-171450">
              <a:spcBef>
                <a:spcPts val="0"/>
              </a:spcBef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сдача итогового зачета в присутствии внешних экспертов;</a:t>
            </a:r>
          </a:p>
          <a:p>
            <a:pPr marL="171450" indent="-171450">
              <a:spcBef>
                <a:spcPts val="0"/>
              </a:spcBef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запись мастер-классов по итогам выполнения индивидуальных задач самостоятельности.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854D75F-198E-4FC4-BEBA-A97A1648F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182" y="4376022"/>
            <a:ext cx="3175000" cy="22701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7DD162C-E1AA-4AE2-90AC-D25F81FE0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181" y="544615"/>
            <a:ext cx="3175000" cy="211878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DCC2EFF-D616-435B-A1BD-427C6B3F7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133" y="2406103"/>
            <a:ext cx="3175000" cy="239110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3204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1C5AFC3-02C1-45B4-8BDC-DEE481795234}"/>
              </a:ext>
            </a:extLst>
          </p:cNvPr>
          <p:cNvSpPr txBox="1"/>
          <p:nvPr/>
        </p:nvSpPr>
        <p:spPr>
          <a:xfrm>
            <a:off x="357717" y="352967"/>
            <a:ext cx="75586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партнеры ЧУ «Разуменский дом детства»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6B1C801-2C07-4145-9870-164F7306874A}"/>
              </a:ext>
            </a:extLst>
          </p:cNvPr>
          <p:cNvSpPr txBox="1"/>
          <p:nvPr/>
        </p:nvSpPr>
        <p:spPr>
          <a:xfrm>
            <a:off x="357717" y="753077"/>
            <a:ext cx="633095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организации проведении мероприятий с воспитанниками принимают активное участие социальные партнеры учреждения: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 «Завод ЖБК-1»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культурного развития им. Елисеева п. Разумное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оздоровительного плавания «Разуменский»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 Юлии Немчиновой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БФ «Созвездие добра»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Белгородская региональная общественная организация по поддержке молодёжных инициатив «Новое поколение»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Студенческие советы Технологической академии, Аграрной академии, Института искусств и культуры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Областная детская библиотека А.А. Лиханова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Областная детская библиотека им. Ерошенко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театр кукол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Районное отделение Всероссийского Движения первых</a:t>
            </a:r>
          </a:p>
        </p:txBody>
      </p:sp>
      <p:pic>
        <p:nvPicPr>
          <p:cNvPr id="6" name="Picture 12" descr="https://sun9-27.userapi.com/impg/J1252jHRUMth2C0Haoq68oYYbNDJUrYHU79cvA/XiOMtU4eJaE.jpg?size=640x853&amp;quality=95&amp;sign=c3821de4eb5b22756159878c9a009ca3&amp;type=album">
            <a:extLst>
              <a:ext uri="{FF2B5EF4-FFF2-40B4-BE49-F238E27FC236}">
                <a16:creationId xmlns="" xmlns:a16="http://schemas.microsoft.com/office/drawing/2014/main" id="{3860DAAF-41BB-4EAD-A881-C9690A142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470" y="865376"/>
            <a:ext cx="2565943" cy="341992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ttps://sun9-18.userapi.com/impg/pGiiU_6g0gL47wTAwVXJQJZQABZDmam8OqvxLg/XqggdgDLc_M.jpg?size=960x1280&amp;quality=95&amp;sign=9bc2486a92977659298d8f61454a8e57&amp;type=album">
            <a:extLst>
              <a:ext uri="{FF2B5EF4-FFF2-40B4-BE49-F238E27FC236}">
                <a16:creationId xmlns="" xmlns:a16="http://schemas.microsoft.com/office/drawing/2014/main" id="{FA7AB093-8280-40C8-B48F-6E0F080D4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733" y="865376"/>
            <a:ext cx="2564941" cy="341992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sun9-39.userapi.com/impg/p-3KQK4mM_thqAVlVhLBb7vUlPL_vHw9TkiqlQ/fnbtGxxaFSU.jpg?size=1024x683&amp;quality=95&amp;sign=904ecf7bf340dd2294187c7b51ec7f19&amp;type=album">
            <a:extLst>
              <a:ext uri="{FF2B5EF4-FFF2-40B4-BE49-F238E27FC236}">
                <a16:creationId xmlns="" xmlns:a16="http://schemas.microsoft.com/office/drawing/2014/main" id="{4E889CEB-69D1-4D27-AD24-0F81DC7EB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2"/>
          <a:stretch/>
        </p:blipFill>
        <p:spPr bwMode="auto">
          <a:xfrm>
            <a:off x="494123" y="4538729"/>
            <a:ext cx="2676525" cy="204990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un9-36.userapi.com/impg/C23OYnfm2V-0AndFxH5Vy_vC1K3F74IsSikrxQ/zHBt-e0xMeI.jpg?size=1280x960&amp;quality=95&amp;sign=320fdcfbab86198248483cceb717c238&amp;type=album">
            <a:extLst>
              <a:ext uri="{FF2B5EF4-FFF2-40B4-BE49-F238E27FC236}">
                <a16:creationId xmlns="" xmlns:a16="http://schemas.microsoft.com/office/drawing/2014/main" id="{86172E8B-361B-4ED8-A42B-ADEBE2AFB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 t="13180" r="13571" b="13826"/>
          <a:stretch/>
        </p:blipFill>
        <p:spPr bwMode="auto">
          <a:xfrm>
            <a:off x="3364464" y="4531944"/>
            <a:ext cx="2975065" cy="204990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sun9-40.userapi.com/impg/N0mKYpzMdUhkW9v6jTqipENDeGbqWycxSJk91A/7aTjpsOy-fc.jpg?size=1280x960&amp;quality=95&amp;sign=200aecd73c4572963a6e149b0b63e5f5&amp;type=album">
            <a:extLst>
              <a:ext uri="{FF2B5EF4-FFF2-40B4-BE49-F238E27FC236}">
                <a16:creationId xmlns="" xmlns:a16="http://schemas.microsoft.com/office/drawing/2014/main" id="{886A37F1-85A0-45CD-8A8B-729DA59F4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45" y="4538729"/>
            <a:ext cx="2742254" cy="205669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Batman\Desktop\сайт 22\интересные события в кругу друзей\Изображение WhatsApp 2024-09-11 в 18.28.40_29ff31b0.jpg">
            <a:extLst>
              <a:ext uri="{FF2B5EF4-FFF2-40B4-BE49-F238E27FC236}">
                <a16:creationId xmlns="" xmlns:a16="http://schemas.microsoft.com/office/drawing/2014/main" id="{63EA2ABF-7DE5-4A37-BFE8-BA3270403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0" b="23856"/>
          <a:stretch/>
        </p:blipFill>
        <p:spPr bwMode="auto">
          <a:xfrm>
            <a:off x="9437733" y="4538729"/>
            <a:ext cx="2564941" cy="197308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154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086" y="873521"/>
            <a:ext cx="3316636" cy="2211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1C5AFC3-02C1-45B4-8BDC-DEE481795234}"/>
              </a:ext>
            </a:extLst>
          </p:cNvPr>
          <p:cNvSpPr txBox="1"/>
          <p:nvPr/>
        </p:nvSpPr>
        <p:spPr>
          <a:xfrm>
            <a:off x="1241120" y="352967"/>
            <a:ext cx="83755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для воспитанников Разуменского дома детства комфортных и безопасных условий проживания и воспитания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89FC4B1-22DB-4EFB-8F9A-A39E0C98BE1C}"/>
              </a:ext>
            </a:extLst>
          </p:cNvPr>
          <p:cNvSpPr txBox="1"/>
          <p:nvPr/>
        </p:nvSpPr>
        <p:spPr>
          <a:xfrm>
            <a:off x="448733" y="873521"/>
            <a:ext cx="79264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600" b="1" u="sng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</a:t>
            </a:r>
          </a:p>
          <a:p>
            <a:pPr marL="285750" indent="-285750" algn="just"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Продолжена работа по благоустройству территории  двора, зон отдыха и активности детей.</a:t>
            </a:r>
          </a:p>
          <a:p>
            <a:pPr marL="285750" indent="-285750" algn="just"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спортивная зона –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воркаут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(при поддержке БФ «Созвездие добра»).</a:t>
            </a:r>
          </a:p>
          <a:p>
            <a:pPr marL="285750" indent="-285750" algn="just"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Приобретена новая мебель в комнаты проживания воспитанников.</a:t>
            </a:r>
          </a:p>
          <a:p>
            <a:pPr marL="285750" indent="-285750" algn="just"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Приобретено игровое и компьютерное оборудование, мебель и инвентарь для проведения учебных и развивающих занятий.</a:t>
            </a:r>
          </a:p>
          <a:p>
            <a:pPr marL="285750" indent="-285750" algn="just"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Завершена реконструкция и оснащение медицинского блока и пищеблока.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086" y="3429000"/>
            <a:ext cx="3316638" cy="2211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9" b="13219"/>
          <a:stretch/>
        </p:blipFill>
        <p:spPr bwMode="auto">
          <a:xfrm>
            <a:off x="3214530" y="3508769"/>
            <a:ext cx="2001491" cy="3080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5" y="3084612"/>
            <a:ext cx="2586913" cy="3016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8E4C714-796E-41B0-83BB-5D9D016AFA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80"/>
          <a:stretch/>
        </p:blipFill>
        <p:spPr>
          <a:xfrm>
            <a:off x="5399513" y="3023100"/>
            <a:ext cx="2975666" cy="2311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2FF6DD2-3D9D-4010-84C6-DCD1F149A4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099" t="4896" r="9315"/>
          <a:stretch/>
        </p:blipFill>
        <p:spPr>
          <a:xfrm>
            <a:off x="7222438" y="4928213"/>
            <a:ext cx="2001491" cy="1701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4418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6"/>
          <a:stretch/>
        </p:blipFill>
        <p:spPr bwMode="auto">
          <a:xfrm flipH="1">
            <a:off x="451133" y="317593"/>
            <a:ext cx="2317466" cy="3414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739" y="898255"/>
            <a:ext cx="5019924" cy="2833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54" y="4064164"/>
            <a:ext cx="4402210" cy="2476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581" y="855119"/>
            <a:ext cx="2400300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701" y="4057151"/>
            <a:ext cx="3311008" cy="2483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1C5AFC3-02C1-45B4-8BDC-DEE481795234}"/>
              </a:ext>
            </a:extLst>
          </p:cNvPr>
          <p:cNvSpPr txBox="1"/>
          <p:nvPr/>
        </p:nvSpPr>
        <p:spPr>
          <a:xfrm>
            <a:off x="2404791" y="147233"/>
            <a:ext cx="72678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Продолжена реконструкция тренировочной квартиры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«Дом молодежи»</a:t>
            </a:r>
          </a:p>
        </p:txBody>
      </p:sp>
    </p:spTree>
    <p:extLst>
      <p:ext uri="{BB962C8B-B14F-4D97-AF65-F5344CB8AC3E}">
        <p14:creationId xmlns:p14="http://schemas.microsoft.com/office/powerpoint/2010/main" val="778898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BBC85C9-5535-46BC-8AD1-813267CCCC2B}"/>
              </a:ext>
            </a:extLst>
          </p:cNvPr>
          <p:cNvSpPr txBox="1"/>
          <p:nvPr/>
        </p:nvSpPr>
        <p:spPr>
          <a:xfrm>
            <a:off x="484716" y="681735"/>
            <a:ext cx="10999528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материальной базы для решения задач учреждения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двора (летняя концертная площадка, игровая зона).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материальной базы для ухода за приусадебным участком, садом и огородом.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безбарьерной среды в учреждении.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внебюджетных средств на развитие учреждения.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работы с коллективом воспитанников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навыков самостоятельности воспитанников, подготовка к передаче в семью: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реализация проекта «Хозяева усадьбы» на площадке тренировочной квартиры.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реализация интегрированной психолого-педагогической программы «Моя семья и семейные ценности».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 базе учреждения Школы приемных родителей Белгородского района.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воспитание, формирование активной жизненной позиции будущего выпускника: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 мероприятий «Наследники Великой Победы», посвященного юбилею Победы в Великой Отечественной войне (уход за памятными местами района, экскурсии по Белгородчине патриотической направленности, встречи с военнослужащими, участниками СВО, изготовление сувениров и подарков, выполнение проектов «Герои в сердце»).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в учреждении отряда Всероссийского движения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Юнармия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участие в мероприятиях движения.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гастрономического фестиваля «Кухня народов России».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работы по профилактике негативных явлений в молодежной среде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 учреждении физкультурно-спортивного марафона «Мы выбираем спорт и здоровье»,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трудового отряда старших воспитанников на предприятиях ЖБК-1,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системы наставничества в индивидуальной работе с детьми «группы риска».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методической подготовки и профессионального мастерства педагогических работников по следующим направлениям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детей и педагогов в чрезвычайных ситуациях, оказание первой медицинской помощи детям;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финансовой грамотности;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актуальных методов противодействия деструктивным явлениям в молодежной среде;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тиражирование актуального педагогического опыта на региональном и всероссийском уровне;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педагогов в конкурсах профессионального мастерства.</a:t>
            </a:r>
          </a:p>
          <a:p>
            <a:pPr marL="285750" indent="-285750">
              <a:buFontTx/>
              <a:buChar char="-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65A54AB-8CF2-464B-BAEF-C9FDE2EEDE7F}"/>
              </a:ext>
            </a:extLst>
          </p:cNvPr>
          <p:cNvSpPr txBox="1"/>
          <p:nvPr/>
        </p:nvSpPr>
        <p:spPr>
          <a:xfrm>
            <a:off x="628650" y="275392"/>
            <a:ext cx="78718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деятельности ЧУ «Разуменский дом детства» на 2025 год</a:t>
            </a:r>
          </a:p>
        </p:txBody>
      </p:sp>
    </p:spTree>
    <p:extLst>
      <p:ext uri="{BB962C8B-B14F-4D97-AF65-F5344CB8AC3E}">
        <p14:creationId xmlns:p14="http://schemas.microsoft.com/office/powerpoint/2010/main" val="1732576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A6F906E-1D8F-4C96-ADA3-AFA4CC217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336" y="3429000"/>
            <a:ext cx="2315195" cy="33020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DF4A1CF-CB65-4C29-898E-63183CC2A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1751" y="217711"/>
            <a:ext cx="2261767" cy="322579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310F887-EBC0-44CB-8E59-830C2675D991}"/>
              </a:ext>
            </a:extLst>
          </p:cNvPr>
          <p:cNvSpPr txBox="1"/>
          <p:nvPr/>
        </p:nvSpPr>
        <p:spPr>
          <a:xfrm>
            <a:off x="338667" y="217711"/>
            <a:ext cx="43645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осуществляет деятельность по следующим видам: </a:t>
            </a:r>
          </a:p>
          <a:p>
            <a:r>
              <a:rPr lang="ru-RU" b="1" i="0" u="none" strike="noStrike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 tooltip="Эта группировка включает:&#10;- деятельность, направленную на оказание помощи на дому престарелым и инвалидам с несколько ограниченными возможностями ухода за собой;&#10;- круглосуточную деятельность по обеспечению социальной помощи детям и особым категориям людей с ограниченными возможностями, когда медицинское лечение или образование не являются основными;&#10;- деятельность приютов для сирот;&#10;- деятельность детских интернатов и общежитий;&#10;- деятельность временных приютов для бездомных;&#10;- деятельность по оказанию помощи матерям-одиночкам и их детям&#10;Данная деятельность может выполняться государственными или частными организациями&#10;Эта группировка также включает:&#10;- деятельность групповых домов для совместного проживания людей с социальными или личными проблемами, домов для несовершеннолетних преступников и правонарушителей, исправительных учреждений для несовершеннолетних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87.90</a:t>
            </a:r>
            <a:r>
              <a:rPr lang="ru-RU" b="0" i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- Деятельность по уходу с обеспечением проживания прочая,</a:t>
            </a:r>
          </a:p>
          <a:p>
            <a:r>
              <a:rPr lang="ru-RU" b="1" u="sng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85.41</a:t>
            </a:r>
            <a:r>
              <a:rPr lang="ru-RU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Образование дополнительное детей и взрослых</a:t>
            </a:r>
            <a:r>
              <a:rPr lang="ru-RU" b="0" i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F38CF7B-CE43-4F39-BB05-E24E49974AD7}"/>
              </a:ext>
            </a:extLst>
          </p:cNvPr>
          <p:cNvSpPr txBox="1"/>
          <p:nvPr/>
        </p:nvSpPr>
        <p:spPr>
          <a:xfrm>
            <a:off x="5025552" y="981145"/>
            <a:ext cx="3886199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ru-RU" sz="1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Лицензии:</a:t>
            </a:r>
          </a:p>
          <a:p>
            <a:pPr fontAlgn="base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осуществлении образовательной деятельности 31Л01 № 0002272 Регистрационный № 8468 от 23.01.2017 г.</a:t>
            </a:r>
            <a:b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Выдана департаментом образования Белгородской области.</a:t>
            </a:r>
          </a:p>
          <a:p>
            <a:pPr fontAlgn="base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осуществлении медицинской деятельности ЛО-31-01-002342 от 17.02.2017 г.</a:t>
            </a:r>
            <a:b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Выдана департаментом здравоохранения и социальной защиты населения Белгородской области</a:t>
            </a:r>
          </a:p>
          <a:p>
            <a:pPr fontAlgn="base"/>
            <a:endParaRPr lang="ru-RU" sz="1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об организации:</a:t>
            </a:r>
          </a:p>
          <a:p>
            <a:pPr fontAlgn="base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государственной регистрации ОГРН № 1023100508617, на основании свидетельства Министерства юстиции Российской Федерации от 07.12.2016 г.</a:t>
            </a:r>
          </a:p>
          <a:p>
            <a:pPr fontAlgn="base"/>
            <a:endParaRPr lang="ru-RU" sz="1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директоре </a:t>
            </a:r>
          </a:p>
          <a:p>
            <a:pPr fontAlgn="base"/>
            <a:r>
              <a:rPr lang="ru-RU" sz="1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 «Разуменский дом детства»:</a:t>
            </a:r>
          </a:p>
          <a:p>
            <a:pPr fontAlgn="base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Негомодзянов Андрей Геннадьевич, почетный работник общего образования, педагог высшей квалификационной категории.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FADC545-1EAA-431D-97F3-BCC71A6D4983}"/>
              </a:ext>
            </a:extLst>
          </p:cNvPr>
          <p:cNvSpPr txBox="1"/>
          <p:nvPr/>
        </p:nvSpPr>
        <p:spPr>
          <a:xfrm>
            <a:off x="338667" y="2131882"/>
            <a:ext cx="4364566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sz="1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Статус:</a:t>
            </a:r>
          </a:p>
          <a:p>
            <a:pPr algn="l" fontAlgn="base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для детей-сирот и детей, оставшихся без попечения родителей, оказывающая социальные услуги.</a:t>
            </a:r>
          </a:p>
          <a:p>
            <a:pPr algn="l" fontAlgn="base"/>
            <a:r>
              <a:rPr lang="ru-RU" sz="1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Организационно-правовая форма:</a:t>
            </a:r>
          </a:p>
          <a:p>
            <a:pPr algn="l" fontAlgn="base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Частное учреждение.</a:t>
            </a:r>
          </a:p>
          <a:p>
            <a:pPr algn="l" fontAlgn="base"/>
            <a:r>
              <a:rPr lang="ru-RU" sz="1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Учредитель: АО «Завод ЖБК-1».</a:t>
            </a:r>
          </a:p>
          <a:p>
            <a:pPr algn="l" fontAlgn="base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г. Белгород, ул. Коммунальная, д.5</a:t>
            </a:r>
          </a:p>
          <a:p>
            <a:pPr algn="l" fontAlgn="base"/>
            <a:r>
              <a:rPr lang="ru-RU" sz="1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Юридический адрес:</a:t>
            </a:r>
          </a:p>
          <a:p>
            <a:pPr algn="l" fontAlgn="base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308510, Белгородская обл., Белгородский р-н, </a:t>
            </a:r>
          </a:p>
          <a:p>
            <a:pPr algn="l" fontAlgn="base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пос. Разумное, ул.78 Гвардейской дивизии 14 А.</a:t>
            </a:r>
          </a:p>
          <a:p>
            <a:pPr algn="l" fontAlgn="base"/>
            <a:r>
              <a:rPr lang="ru-RU" sz="1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Телефоны:</a:t>
            </a:r>
          </a:p>
          <a:p>
            <a:pPr algn="l" fontAlgn="base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(4722) 595-483, бух. (факс) 595-575, завуч 593-988</a:t>
            </a:r>
          </a:p>
          <a:p>
            <a:pPr algn="l" fontAlgn="base"/>
            <a:r>
              <a:rPr lang="ru-RU" sz="1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Сайт детского дома:</a:t>
            </a:r>
          </a:p>
          <a:p>
            <a:pPr algn="l" fontAlgn="base"/>
            <a:r>
              <a:rPr lang="ru-RU" sz="1400" b="1" i="0" u="none" strike="noStrike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http://netsirot.ru</a:t>
            </a:r>
            <a:endParaRPr lang="ru-RU" sz="1400" b="1" i="0" dirty="0">
              <a:solidFill>
                <a:schemeClr val="accent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base"/>
            <a:r>
              <a:rPr lang="ru-RU" sz="1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почтовый адрес :</a:t>
            </a:r>
          </a:p>
          <a:p>
            <a:pPr algn="l" fontAlgn="base"/>
            <a:r>
              <a:rPr lang="ru-RU" sz="1400" b="1" i="0" u="none" strike="noStrike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rdd_bel@mail.ru</a:t>
            </a:r>
            <a:endParaRPr lang="ru-RU" sz="1400" b="1" i="0" dirty="0">
              <a:solidFill>
                <a:schemeClr val="accent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704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658531C-4EDE-44E0-BF05-3D87C08A3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1" y="176741"/>
            <a:ext cx="3854528" cy="9525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учреждении  по состоянию на 31.12.2024 года проживает 26 воспитанников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="" xmlns:a16="http://schemas.microsoft.com/office/drawing/2014/main" id="{C8F7EED6-2145-43A2-9699-3C1A4E9496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3738300"/>
              </p:ext>
            </p:extLst>
          </p:nvPr>
        </p:nvGraphicFramePr>
        <p:xfrm>
          <a:off x="5531378" y="176741"/>
          <a:ext cx="5670022" cy="6504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26A40FD-C7ED-4F49-9B38-370EC1CD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3923" y="1066911"/>
            <a:ext cx="4893734" cy="2853266"/>
          </a:xfrm>
        </p:spPr>
        <p:txBody>
          <a:bodyPr>
            <a:noAutofit/>
          </a:bodyPr>
          <a:lstStyle/>
          <a:p>
            <a:pPr defTabSz="396000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  <a:p>
            <a:pPr defTabSz="396000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6 - дети-сироты</a:t>
            </a:r>
          </a:p>
          <a:p>
            <a:pPr defTabSz="396000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– дети, оставшиеся без попечения родителей</a:t>
            </a:r>
          </a:p>
          <a:p>
            <a:pPr defTabSz="396000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лицо из числа детей-сирот и детей, оставшихся без попечения родителей проживающий в учреждении в отделении молодого инвалида</a:t>
            </a:r>
          </a:p>
          <a:p>
            <a:pPr defTabSz="396000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9600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воспитанница помещена на основании </a:t>
            </a:r>
          </a:p>
          <a:p>
            <a:pPr defTabSz="396000"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3-х стороннего соглашения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90170A3-0744-4990-AF15-FBD87768921A}"/>
              </a:ext>
            </a:extLst>
          </p:cNvPr>
          <p:cNvSpPr txBox="1"/>
          <p:nvPr/>
        </p:nvSpPr>
        <p:spPr>
          <a:xfrm>
            <a:off x="535517" y="4503422"/>
            <a:ext cx="35877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7 до 10 лет – 8 детей</a:t>
            </a:r>
          </a:p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10 до 15 лет – 11 детей</a:t>
            </a:r>
          </a:p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15 до 18 лет – 6 детей</a:t>
            </a:r>
          </a:p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 18 лет – 1 воспитанник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0651025-8157-4F11-8065-78A42123633D}"/>
              </a:ext>
            </a:extLst>
          </p:cNvPr>
          <p:cNvSpPr txBox="1"/>
          <p:nvPr/>
        </p:nvSpPr>
        <p:spPr>
          <a:xfrm>
            <a:off x="535517" y="3863726"/>
            <a:ext cx="31728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</a:t>
            </a:r>
            <a:b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учреждения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9B32C82-A312-4F71-A710-761A159C7EA8}"/>
              </a:ext>
            </a:extLst>
          </p:cNvPr>
          <p:cNvSpPr txBox="1"/>
          <p:nvPr/>
        </p:nvSpPr>
        <p:spPr>
          <a:xfrm>
            <a:off x="483923" y="5791089"/>
            <a:ext cx="4629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Среднесписочное количество воспитанников </a:t>
            </a:r>
          </a:p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2024 год – 31 чел.</a:t>
            </a:r>
          </a:p>
        </p:txBody>
      </p:sp>
    </p:spTree>
    <p:extLst>
      <p:ext uri="{BB962C8B-B14F-4D97-AF65-F5344CB8AC3E}">
        <p14:creationId xmlns:p14="http://schemas.microsoft.com/office/powerpoint/2010/main" val="187308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AC6F726-0AA8-4EF5-BFD9-C84FA318837D}"/>
              </a:ext>
            </a:extLst>
          </p:cNvPr>
          <p:cNvSpPr txBox="1"/>
          <p:nvPr/>
        </p:nvSpPr>
        <p:spPr>
          <a:xfrm>
            <a:off x="1966384" y="319556"/>
            <a:ext cx="64410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коллектив ЧУ «Разуменский дом детства»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1F311AB-8FEC-4911-AFF2-6379B808B06B}"/>
              </a:ext>
            </a:extLst>
          </p:cNvPr>
          <p:cNvSpPr txBox="1"/>
          <p:nvPr/>
        </p:nvSpPr>
        <p:spPr>
          <a:xfrm>
            <a:off x="442385" y="958588"/>
            <a:ext cx="5492749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сотрудников 35 человек, из них 5 – внешние совместители.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Руководящий состав: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1 чел.;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2 чел.;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бухгалтер 2 чел.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работники: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10 чел.;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педагоги 2 чел.;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1 чел.;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1 чел.;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4 чел.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работники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врач-педиатр 1 чел.;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2 чел.;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Хозяйственно-административный персонал: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повар 2 чел.;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уборщик служебных помещений 2 чел.;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машинист по стирке и ремонту одежды 1 чел.;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кладовщик 2 чел.;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водитель 1 чел.;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дворник 1 чел.</a:t>
            </a:r>
          </a:p>
          <a:p>
            <a:pPr marL="285750" indent="-285750">
              <a:buFontTx/>
              <a:buChar char="-"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="" xmlns:a16="http://schemas.microsoft.com/office/drawing/2014/main" id="{C1AE9EB6-A121-4C8E-BB05-D2DAC6B356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9549153"/>
              </p:ext>
            </p:extLst>
          </p:nvPr>
        </p:nvGraphicFramePr>
        <p:xfrm>
          <a:off x="5274733" y="719666"/>
          <a:ext cx="620924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55212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847951C-8744-4582-B31C-A19108BB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59" y="257175"/>
            <a:ext cx="8596668" cy="619125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нахождения воспитанников в учреждении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D41B363-806B-41C6-8F74-178991D73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184" y="876300"/>
            <a:ext cx="8769349" cy="2276475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Менее 6 месяцев – 5 воспитанников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 года до 3-х лет – 10 воспитанников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3-х лет 11 воспитанников</a:t>
            </a:r>
          </a:p>
          <a:p>
            <a:pPr marL="0" indent="0" algn="ctr">
              <a:buNone/>
            </a:pPr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детей-сирот и детей, оставшихся без попечения родителей, на воспитание в семьи граждан и на гостевой режим</a:t>
            </a: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2024 год  4 ребенка переданы на воспитание под опеку: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Шилов И. С.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Краснова М. А.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Краснова У.А.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Золотов А. А.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течении 2024 года 11 воспитанников передавались в семьи граждан по гостевому режиму</a:t>
            </a:r>
          </a:p>
          <a:p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33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12F6A3-4F03-495D-9023-D6CCA4D2A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99534"/>
            <a:ext cx="8596668" cy="905933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 профессиональное обучение выпускников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B35E1E8-976C-4196-AD88-38F85B41C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88852"/>
            <a:ext cx="8596668" cy="4629348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5 выпускников после окончания 9 класса поступили в СПО для получения профессии: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Сергеева Марина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ОГАПОУ «Белгородский правоохранительный колледж имени Героя России В. В. Бурцева. Специальность – о</a:t>
            </a:r>
            <a:r>
              <a:rPr lang="ru-RU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рганизация оперативного (экстренного) реагирования в чрезвычайных ситуациях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Гольев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Иван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ОГАПОУ «Губкинский горно-политехнический техникум». Специальность – подземная разработка полезных ископаемых                       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Сатин Сергей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ОГАПОУ «Белгородский машиностроительный техникум». Специальность – сварочное производство</a:t>
            </a:r>
          </a:p>
          <a:p>
            <a:pPr algn="just"/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Оленич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ОГАПОУ «Белгородский техникум промышленности и сферы услуг». Специальность – аппаратчик-оператор производства продуктов питания</a:t>
            </a:r>
          </a:p>
          <a:p>
            <a:pPr algn="just"/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Кикинчук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ОГАПОУ «Алексеевский агротехнический техникум» Специальность – поварское и кондитерское дело</a:t>
            </a:r>
          </a:p>
        </p:txBody>
      </p:sp>
    </p:spTree>
    <p:extLst>
      <p:ext uri="{BB962C8B-B14F-4D97-AF65-F5344CB8AC3E}">
        <p14:creationId xmlns:p14="http://schemas.microsoft.com/office/powerpoint/2010/main" val="2495395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930BA4-F190-4EFE-A8F2-FB952C343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34" y="295129"/>
            <a:ext cx="8596668" cy="90713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Трудоустройство воспитанников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ЧУ «Разуменский дом детства»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8D08D2A-A294-4F28-B76F-8C8301D58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85875"/>
            <a:ext cx="8596668" cy="1952625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летний период  воспитанникам, достигшим 14-ти лет представляется возможность временного трудоустройства на АО «Завод ЖБК-1». Воспитанники проходят полную процедуру трудоустройства в кадровой службе корпорации.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2024 году 6 подростков трудоустроились в период летних каникул.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F0FC5FA-67F0-4B31-B6DA-469454041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83" y="3238500"/>
            <a:ext cx="4129617" cy="27558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68427A1-2561-41F7-91D4-397D78619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465" y="3238500"/>
            <a:ext cx="4129617" cy="27558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9222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F5BFCD2-8C02-43A3-A778-ECC3FF965553}"/>
              </a:ext>
            </a:extLst>
          </p:cNvPr>
          <p:cNvSpPr txBox="1"/>
          <p:nvPr/>
        </p:nvSpPr>
        <p:spPr>
          <a:xfrm>
            <a:off x="296334" y="75968"/>
            <a:ext cx="7848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реализация социально значимых проектов – одно из основных направлений работы учреждения</a:t>
            </a:r>
          </a:p>
        </p:txBody>
      </p:sp>
      <p:pic>
        <p:nvPicPr>
          <p:cNvPr id="4" name="Рисунок 3" descr="C:\Users\Batman\Desktop\Дом молодежи 23\7-23.jpg">
            <a:extLst>
              <a:ext uri="{FF2B5EF4-FFF2-40B4-BE49-F238E27FC236}">
                <a16:creationId xmlns="" xmlns:a16="http://schemas.microsoft.com/office/drawing/2014/main" id="{B0768FD0-A7A6-4BB8-B5D2-6C89F2E8552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071" y="3652561"/>
            <a:ext cx="1968528" cy="273130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A52509FF-EFD6-4954-9874-D521CB241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70" y="4293198"/>
            <a:ext cx="3442155" cy="229743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757D1B0-266E-43E5-A79E-094EBAC645F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1" y="609687"/>
            <a:ext cx="3204210" cy="216725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2" descr="C:\Users\Batman\Desktop\Дом молодежи 23\8-23.jpg">
            <a:extLst>
              <a:ext uri="{FF2B5EF4-FFF2-40B4-BE49-F238E27FC236}">
                <a16:creationId xmlns="" xmlns:a16="http://schemas.microsoft.com/office/drawing/2014/main" id="{D1B0D90F-4428-4EEC-8A04-2812FC1ED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696" y="2965780"/>
            <a:ext cx="2353951" cy="31386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Batman\Desktop\Дом молодежи 23\1-23.jpg">
            <a:extLst>
              <a:ext uri="{FF2B5EF4-FFF2-40B4-BE49-F238E27FC236}">
                <a16:creationId xmlns="" xmlns:a16="http://schemas.microsoft.com/office/drawing/2014/main" id="{810C5277-2603-4169-A841-E5E9BF21BE2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083" y="846166"/>
            <a:ext cx="2007516" cy="265667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105319F-CB7F-4F2A-98A4-FF72DE8E1BD9}"/>
              </a:ext>
            </a:extLst>
          </p:cNvPr>
          <p:cNvSpPr txBox="1"/>
          <p:nvPr/>
        </p:nvSpPr>
        <p:spPr>
          <a:xfrm>
            <a:off x="406401" y="722990"/>
            <a:ext cx="558800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Проект «Открытый мир»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(Формирование навыков самостоятельности в условиях тренировочной квартиры «Дом молодежи»).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областного конкурса СО НКО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Общий бюджет проекта - 4 887 239 руб. сумма субсидии из областного бюджета – 647 415 руб.</a:t>
            </a:r>
          </a:p>
          <a:p>
            <a:pPr marL="0" indent="0" algn="just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Проведена полная реконструкция и оснащение тренировочной квартиры воспитанников «Дом молодежи» в том числе – с учётом обучения детей с ментальными нарушениями. Разработана и реализована программа «Дом, который учит» и технологии формирования навыков самостоятельности. Проект реализован для 100 детей. Разработан и направлен в декабре 2024 г. на областной конкурс 2025 г.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258B6AC-5F34-4DA7-9D83-E2590D21AC20}"/>
              </a:ext>
            </a:extLst>
          </p:cNvPr>
          <p:cNvSpPr txBox="1"/>
          <p:nvPr/>
        </p:nvSpPr>
        <p:spPr>
          <a:xfrm>
            <a:off x="472588" y="4575142"/>
            <a:ext cx="2662367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«Хозяева усадьбы»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продолжение проекта «Открытый мир» (формирование навыков ухода за приусадебным участком, садом и огородом).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13372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24188A4-6286-4DC3-8893-ECA5FF6F2B59}"/>
              </a:ext>
            </a:extLst>
          </p:cNvPr>
          <p:cNvSpPr txBox="1"/>
          <p:nvPr/>
        </p:nvSpPr>
        <p:spPr>
          <a:xfrm>
            <a:off x="1663326" y="266711"/>
            <a:ext cx="502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«Солнечный круг»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59F9FC7-C389-4515-9321-441F71900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9" y="4158577"/>
            <a:ext cx="1907341" cy="230149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C901B77-4EED-4E22-8D18-2C46A23829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26" y="4158577"/>
            <a:ext cx="2722877" cy="230149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3FE3AC8-85E8-4A7B-B560-3164D07093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88" y="3616767"/>
            <a:ext cx="2132026" cy="284270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560C40A-84B7-4E2F-9F31-B28993132732}"/>
              </a:ext>
            </a:extLst>
          </p:cNvPr>
          <p:cNvSpPr txBox="1"/>
          <p:nvPr/>
        </p:nvSpPr>
        <p:spPr>
          <a:xfrm>
            <a:off x="517753" y="680766"/>
            <a:ext cx="66739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Проект «Солнечный круг» (реализация системы коррекционных мероприятий по преодолению у детей стресса в условиях проведения СВО в 9 приграничных районах Белгородской области.)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36E081B-9066-4902-8872-138E0D51C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03" y="4158577"/>
            <a:ext cx="3813997" cy="230149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1B4462E-3817-41DC-A536-B8A7F8D2AE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832" y="181273"/>
            <a:ext cx="2151535" cy="305996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8DEBC10C-F1EE-47F3-A475-BDE21C393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6"/>
          <a:stretch/>
        </p:blipFill>
        <p:spPr bwMode="auto">
          <a:xfrm>
            <a:off x="7576801" y="181273"/>
            <a:ext cx="1889079" cy="366663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B4975FE-3E08-4C93-AEA2-3D10DD3D13E9}"/>
              </a:ext>
            </a:extLst>
          </p:cNvPr>
          <p:cNvSpPr txBox="1"/>
          <p:nvPr/>
        </p:nvSpPr>
        <p:spPr>
          <a:xfrm>
            <a:off x="517753" y="1525708"/>
            <a:ext cx="667396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Площадки проекта открыты в 9 приграничных муниципалитетах на базе учреждений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Минсоцтруд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области, оснащены современным программным и психотерапевтическим инструментарием.  Прошли обучение 15 специалистов. Благо получателями проекта стали 890 детей.</a:t>
            </a:r>
          </a:p>
          <a:p>
            <a:pPr marL="0" indent="0" algn="just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Проект представлен на всероссийском уровне, внесен в реестр лучших практик Фонда поддержки детей, оказавшихся в трудной жизненной ситуации.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Получено Заключение Фонда ПГ о надлежащей реализации проекта и направлено для внесения в реестр СОНКО.</a:t>
            </a:r>
          </a:p>
        </p:txBody>
      </p:sp>
    </p:spTree>
    <p:extLst>
      <p:ext uri="{BB962C8B-B14F-4D97-AF65-F5344CB8AC3E}">
        <p14:creationId xmlns:p14="http://schemas.microsoft.com/office/powerpoint/2010/main" val="364254567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1080</TotalTime>
  <Words>2084</Words>
  <Application>Microsoft Office PowerPoint</Application>
  <PresentationFormat>Произвольный</PresentationFormat>
  <Paragraphs>306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Аспект</vt:lpstr>
      <vt:lpstr>Частное учреждение для детей-сирот и детей, оставшихся без попечения родителей  «Разуменский дом детства»</vt:lpstr>
      <vt:lpstr>Презентация PowerPoint</vt:lpstr>
      <vt:lpstr>В учреждении  по состоянию на 31.12.2024 года проживает 26 воспитанников</vt:lpstr>
      <vt:lpstr>Презентация PowerPoint</vt:lpstr>
      <vt:lpstr>Период нахождения воспитанников в учреждении</vt:lpstr>
      <vt:lpstr>Дальнейшее профессиональное обучение выпускников</vt:lpstr>
      <vt:lpstr>Трудоустройство воспитанников  ЧУ «Разуменский дом детства»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ЧУ «Разуменский дом детства»</dc:title>
  <dc:creator>дом детства Разуменский</dc:creator>
  <cp:lastModifiedBy>Betman</cp:lastModifiedBy>
  <cp:revision>70</cp:revision>
  <dcterms:created xsi:type="dcterms:W3CDTF">2025-01-09T12:06:53Z</dcterms:created>
  <dcterms:modified xsi:type="dcterms:W3CDTF">2025-01-27T13:16:44Z</dcterms:modified>
</cp:coreProperties>
</file>