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61" r:id="rId2"/>
    <p:sldId id="316" r:id="rId3"/>
    <p:sldId id="326" r:id="rId4"/>
    <p:sldId id="328" r:id="rId5"/>
    <p:sldId id="308" r:id="rId6"/>
    <p:sldId id="320" r:id="rId7"/>
    <p:sldId id="329" r:id="rId8"/>
    <p:sldId id="321" r:id="rId9"/>
    <p:sldId id="323" r:id="rId10"/>
    <p:sldId id="330" r:id="rId11"/>
    <p:sldId id="331" r:id="rId12"/>
    <p:sldId id="332" r:id="rId13"/>
    <p:sldId id="295" r:id="rId14"/>
    <p:sldId id="32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>
        <p:scale>
          <a:sx n="96" d="100"/>
          <a:sy n="96" d="100"/>
        </p:scale>
        <p:origin x="-20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77;&#1077;\2020%20&#1055;&#1088;&#1077;&#1079;&#1080;&#1076;&#1077;&#1085;&#1090;&#1089;&#1082;&#1080;&#1081;%20&#1075;&#1088;&#1072;&#1085;&#1090;\&#1056;&#1077;&#1072;&#1083;&#1080;&#1079;&#1072;&#1094;&#1080;&#1103;%203%20&#1101;&#1090;&#1072;&#1087;\9.%20&#1048;&#1090;&#1086;&#1075;&#1086;&#1074;&#1072;&#1103;%20&#1076;&#1080;&#1072;&#1075;&#1085;&#1086;&#1089;&#1090;&#1080;&#1082;&#1072;%20&#1056;&#1072;&#1079;&#1091;&#1084;&#1085;&#1086;&#1077;\&#1056;&#1045;&#1047;&#1059;&#1051;&#1068;&#1058;&#1040;&#1058;&#1067;%20&#1087;&#1086;%20&#1064;&#1057;&#1046;_&#1056;&#1072;&#1079;&#1091;&#1084;&#1085;&#1086;&#1077;_&#1087;&#1086;&#1076;&#1089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Индивидуальный маршрут развития самостоятельности</c:v>
                </c:pt>
                <c:pt idx="1">
                  <c:v>Визуальные помощники</c:v>
                </c:pt>
                <c:pt idx="2">
                  <c:v>Технология создания ситуации выбора</c:v>
                </c:pt>
                <c:pt idx="3">
                  <c:v>Прохождение практикумов</c:v>
                </c:pt>
                <c:pt idx="4">
                  <c:v>Проживание в тренировочной квартире</c:v>
                </c:pt>
                <c:pt idx="5">
                  <c:v>Мониторинг индивидуальных достижений воспитанников</c:v>
                </c:pt>
                <c:pt idx="6">
                  <c:v>Модель «равный учит равного»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0.625</c:v>
                </c:pt>
                <c:pt idx="1">
                  <c:v>0.875</c:v>
                </c:pt>
                <c:pt idx="2">
                  <c:v>0.375</c:v>
                </c:pt>
                <c:pt idx="3">
                  <c:v>0.375</c:v>
                </c:pt>
                <c:pt idx="4">
                  <c:v>0.625</c:v>
                </c:pt>
                <c:pt idx="5">
                  <c:v>0.25</c:v>
                </c:pt>
                <c:pt idx="6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66656"/>
        <c:axId val="66458112"/>
      </c:barChart>
      <c:catAx>
        <c:axId val="66566656"/>
        <c:scaling>
          <c:orientation val="minMax"/>
        </c:scaling>
        <c:delete val="0"/>
        <c:axPos val="l"/>
        <c:majorTickMark val="out"/>
        <c:minorTickMark val="none"/>
        <c:tickLblPos val="nextTo"/>
        <c:crossAx val="66458112"/>
        <c:crosses val="autoZero"/>
        <c:auto val="1"/>
        <c:lblAlgn val="ctr"/>
        <c:lblOffset val="100"/>
        <c:noMultiLvlLbl val="0"/>
      </c:catAx>
      <c:valAx>
        <c:axId val="66458112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6656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42767126169856"/>
          <c:y val="2.450794639899849E-2"/>
          <c:w val="0.85457232873830147"/>
          <c:h val="0.67285540557230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Лист1!$L$3:$L$13</c:f>
              <c:strCache>
                <c:ptCount val="11"/>
                <c:pt idx="0">
                  <c:v>ГИГИЕНИЧЕСКИЕ ПРОЦЕДУРЫ (УТРО)</c:v>
                </c:pt>
                <c:pt idx="1">
                  <c:v>ОДЕВАНИЕ</c:v>
                </c:pt>
                <c:pt idx="2">
                  <c:v>ТУАЛЕТ</c:v>
                </c:pt>
                <c:pt idx="3">
                  <c:v>ЕДА</c:v>
                </c:pt>
                <c:pt idx="4">
                  <c:v>ПОСУДА</c:v>
                </c:pt>
                <c:pt idx="5">
                  <c:v>БЕЗОПАСНОСТЬ</c:v>
                </c:pt>
                <c:pt idx="6">
                  <c:v>ДОСУГ</c:v>
                </c:pt>
                <c:pt idx="7">
                  <c:v>УБОРКА</c:v>
                </c:pt>
                <c:pt idx="8">
                  <c:v>ПРИЕМ ЛЕКАРСТВ</c:v>
                </c:pt>
                <c:pt idx="9">
                  <c:v>ГИГИЕНИЧЕСКИЕ ПРОЦЕДУРЫ (ВЕЧЕР)</c:v>
                </c:pt>
                <c:pt idx="10">
                  <c:v>РАЗДЕВАНИЕ</c:v>
                </c:pt>
              </c:strCache>
            </c:strRef>
          </c:cat>
          <c:val>
            <c:numRef>
              <c:f>Лист1!$M$3:$M$13</c:f>
              <c:numCache>
                <c:formatCode>0%</c:formatCode>
                <c:ptCount val="11"/>
                <c:pt idx="0">
                  <c:v>0.83333333333333337</c:v>
                </c:pt>
                <c:pt idx="1">
                  <c:v>0.83333333333333337</c:v>
                </c:pt>
                <c:pt idx="2">
                  <c:v>0.5</c:v>
                </c:pt>
                <c:pt idx="3">
                  <c:v>0.66666666666666663</c:v>
                </c:pt>
                <c:pt idx="4">
                  <c:v>0.66666666666666663</c:v>
                </c:pt>
                <c:pt idx="5">
                  <c:v>0.66666666666666663</c:v>
                </c:pt>
                <c:pt idx="6">
                  <c:v>0.83333333333333337</c:v>
                </c:pt>
                <c:pt idx="7">
                  <c:v>0.66666666666666663</c:v>
                </c:pt>
                <c:pt idx="8">
                  <c:v>0.66666666666666663</c:v>
                </c:pt>
                <c:pt idx="9">
                  <c:v>0.5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15872"/>
        <c:axId val="98765056"/>
      </c:barChart>
      <c:catAx>
        <c:axId val="11521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8765056"/>
        <c:crosses val="autoZero"/>
        <c:auto val="1"/>
        <c:lblAlgn val="ctr"/>
        <c:lblOffset val="100"/>
        <c:noMultiLvlLbl val="0"/>
      </c:catAx>
      <c:valAx>
        <c:axId val="9876505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1521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45634-DC06-40E4-864B-A243F87C897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2604-80BF-4115-B946-842DBA9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2604-80BF-4115-B946-842DBA99A3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72B156-E87F-4911-9C1F-0F0D41883C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FC37B-BE4C-4688-B74B-A2818CBCA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4BE1E-4561-4DC0-AC73-11245AA2D0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3D85-31A2-45D2-A563-FCF66A086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DAF96-C558-4878-BF72-02FE60B91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A9452-F205-4AA7-8478-2E990A5DF3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4BE91-ADF9-4661-9777-F79E075E3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98AB-7549-496B-9B97-69F0AB859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CAAD-77CF-48DF-879F-F57B5644D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C80-7C69-43F3-A8A9-B256FA096A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9900-6609-447B-958E-3CB3C2E630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11D515-8B36-47F4-AC46-8C69288005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6.svg"/><Relationship Id="rId5" Type="http://schemas.openxmlformats.org/officeDocument/2006/relationships/image" Target="../media/image24.pn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66800"/>
            <a:ext cx="6553200" cy="2209800"/>
          </a:xfrm>
        </p:spPr>
        <p:txBody>
          <a:bodyPr/>
          <a:lstStyle/>
          <a:p>
            <a:pPr algn="ctr"/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2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"/>
            <a:ext cx="7086600" cy="60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Частное учреждение для детей-сирот и детей, оставшихся без попечения родителей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Разуменский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 детства»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974035" y="9144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2100" b="1" dirty="0" smtClean="0">
                <a:solidFill>
                  <a:srgbClr val="C00000"/>
                </a:solidFill>
              </a:rPr>
              <a:t>«Как научить необычных детей делать обычные вещи?»</a:t>
            </a:r>
            <a:r>
              <a:rPr lang="ru-RU" sz="2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1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1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/>
              <a:t>Формирование навыков самостоятельности воспитанников организации для детей-сирот – детей с ОВЗ с использованием технологии «тренировочная квартира»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6153"/>
            <a:ext cx="4431031" cy="29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User\Downloads\логотип на 1 страницу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3680"/>
            <a:ext cx="788035" cy="833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574234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на совещании районного методического объединения специалистов сопровождения, Белгородский район, декабрь 2023 г.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atman\AppData\Local\Packages\5319275A.WhatsAppDesktop_cv1g1gvanyjgm\TempState\D10EC7C16CBE9DE8FBB1C42787C3EC26\Изображение WhatsApp 2024-08-12 в 11.41.37_69aabe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504440" cy="37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Batman\AppData\Local\Packages\5319275A.WhatsAppDesktop_cv1g1gvanyjgm\TempState\A50ABBA8132A77191791390C3EB19FE7\Изображение WhatsApp 2024-08-12 в 11.41.39_b98b8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38300"/>
            <a:ext cx="2781300" cy="3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Batman\Desktop\Дом молодежи 23\7-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8301"/>
            <a:ext cx="27432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381000"/>
            <a:ext cx="7313612" cy="9175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Формирование практических навыков самостоятельности. Приготовление несложных блюд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3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atman\Desktop\Дом молодежи 23\3-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" y="1969135"/>
            <a:ext cx="2940685" cy="39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Batman\Desktop\Дом молодежи 23\1-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47461"/>
            <a:ext cx="2874645" cy="383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75" y="1990808"/>
            <a:ext cx="2959625" cy="394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381000"/>
            <a:ext cx="7313612" cy="9175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Формирование практических навыков самостоятельности. Использование бытовой техники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atman\Desktop\Дом молодежи 23\2-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1812234"/>
            <a:ext cx="2722245" cy="3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24" y="1981200"/>
            <a:ext cx="2481222" cy="33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72" y="2209800"/>
            <a:ext cx="29432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381000"/>
            <a:ext cx="7313612" cy="9175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Формирование практических навыков самостоятельности. Уход за домом и усадьбой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2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917575"/>
          </a:xfrm>
        </p:spPr>
        <p:txBody>
          <a:bodyPr/>
          <a:lstStyle/>
          <a:p>
            <a:pPr algn="ctr"/>
            <a:r>
              <a:rPr lang="ru-RU" sz="2800" b="1" dirty="0" smtClean="0"/>
              <a:t>Оценка эффективности используемых технологий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295680"/>
              </p:ext>
            </p:extLst>
          </p:nvPr>
        </p:nvGraphicFramePr>
        <p:xfrm>
          <a:off x="609600" y="1676400"/>
          <a:ext cx="8022431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132510"/>
              </p:ext>
            </p:extLst>
          </p:nvPr>
        </p:nvGraphicFramePr>
        <p:xfrm>
          <a:off x="467544" y="980728"/>
          <a:ext cx="8136904" cy="570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1" y="292008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Доля воспитанников, участников проекта, у которых по данным мониторинга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индивидуальных достижений отмечен рост самостоятельности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1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Тренировочная квартира «Дом молодежи» – обучающая модель будущего дома выпускника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1493"/>
            <a:ext cx="4047125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11" descr="C:\Users\Batman\Documents\снег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131365" cy="23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72" y="4267200"/>
            <a:ext cx="367812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1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CE071C-7194-471F-9C43-B719F511F1B0}"/>
              </a:ext>
            </a:extLst>
          </p:cNvPr>
          <p:cNvSpPr txBox="1"/>
          <p:nvPr/>
        </p:nvSpPr>
        <p:spPr>
          <a:xfrm>
            <a:off x="2915816" y="437564"/>
            <a:ext cx="6090312" cy="14711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b="1" spc="-13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Ценностные </a:t>
            </a:r>
            <a:r>
              <a:rPr lang="ru-RU" sz="2800" b="1" spc="-13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принципы в основе программы формирования навыков самостоятельности </a:t>
            </a:r>
            <a:endParaRPr lang="ru-RU" sz="2800" b="1" spc="-13" dirty="0">
              <a:solidFill>
                <a:srgbClr val="C00000"/>
              </a:solidFill>
              <a:latin typeface="Calibri"/>
              <a:ea typeface="+mj-ea"/>
              <a:cs typeface="Calibri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2800" b="1" cap="all" spc="100" dirty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E181AF-9DE1-46AB-94C2-ABAAFE870F51}"/>
              </a:ext>
            </a:extLst>
          </p:cNvPr>
          <p:cNvSpPr txBox="1"/>
          <p:nvPr/>
        </p:nvSpPr>
        <p:spPr>
          <a:xfrm>
            <a:off x="3021850" y="1650736"/>
            <a:ext cx="5462783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Самостоятельности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столько, сколько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возможно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помощи столько сколько необходимо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Галочка">
            <a:extLst>
              <a:ext uri="{FF2B5EF4-FFF2-40B4-BE49-F238E27FC236}">
                <a16:creationId xmlns="" xmlns:a16="http://schemas.microsoft.com/office/drawing/2014/main" id="{48B2064F-1BBB-495A-B96C-6CA8AD76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0253" y="1827265"/>
            <a:ext cx="291126" cy="354827"/>
          </a:xfrm>
          <a:prstGeom prst="rect">
            <a:avLst/>
          </a:prstGeom>
        </p:spPr>
      </p:pic>
      <p:sp>
        <p:nvSpPr>
          <p:cNvPr id="7" name="AutoShape 2" descr="blob:https://web.whatsapp.com/b845d258-ad85-472d-b035-d00833a15398"/>
          <p:cNvSpPr>
            <a:spLocks noChangeAspect="1" noChangeArrowheads="1"/>
          </p:cNvSpPr>
          <p:nvPr/>
        </p:nvSpPr>
        <p:spPr bwMode="auto">
          <a:xfrm>
            <a:off x="116681" y="-14446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181AF-9DE1-46AB-94C2-ABAAFE870F51}"/>
              </a:ext>
            </a:extLst>
          </p:cNvPr>
          <p:cNvSpPr txBox="1"/>
          <p:nvPr/>
        </p:nvSpPr>
        <p:spPr>
          <a:xfrm>
            <a:off x="3068714" y="2662262"/>
            <a:ext cx="546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Самостоятельность это не только выполнение действия, но его планирование и оценка результата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E181AF-9DE1-46AB-94C2-ABAAFE870F51}"/>
              </a:ext>
            </a:extLst>
          </p:cNvPr>
          <p:cNvSpPr txBox="1"/>
          <p:nvPr/>
        </p:nvSpPr>
        <p:spPr>
          <a:xfrm>
            <a:off x="3071906" y="3585592"/>
            <a:ext cx="5714257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Ничего для нас без нас</a:t>
            </a:r>
          </a:p>
        </p:txBody>
      </p:sp>
      <p:pic>
        <p:nvPicPr>
          <p:cNvPr id="21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9" y="266859"/>
            <a:ext cx="2340609" cy="3120813"/>
          </a:xfrm>
          <a:prstGeom prst="rect">
            <a:avLst/>
          </a:prstGeom>
        </p:spPr>
      </p:pic>
      <p:pic>
        <p:nvPicPr>
          <p:cNvPr id="12" name="Рисунок 11" descr="Галочка">
            <a:extLst>
              <a:ext uri="{FF2B5EF4-FFF2-40B4-BE49-F238E27FC236}">
                <a16:creationId xmlns="" xmlns:a16="http://schemas.microsoft.com/office/drawing/2014/main" id="{48B2064F-1BBB-495A-B96C-6CA8AD76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7706" y="2923289"/>
            <a:ext cx="291126" cy="354827"/>
          </a:xfrm>
          <a:prstGeom prst="rect">
            <a:avLst/>
          </a:prstGeom>
        </p:spPr>
      </p:pic>
      <p:pic>
        <p:nvPicPr>
          <p:cNvPr id="13" name="Рисунок 12" descr="Галочка">
            <a:extLst>
              <a:ext uri="{FF2B5EF4-FFF2-40B4-BE49-F238E27FC236}">
                <a16:creationId xmlns="" xmlns:a16="http://schemas.microsoft.com/office/drawing/2014/main" id="{48B2064F-1BBB-495A-B96C-6CA8AD76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7588" y="3739781"/>
            <a:ext cx="291126" cy="354827"/>
          </a:xfrm>
          <a:prstGeom prst="rect">
            <a:avLst/>
          </a:prstGeom>
        </p:spPr>
      </p:pic>
      <p:pic>
        <p:nvPicPr>
          <p:cNvPr id="2050" name="Picture 2" descr="C:\Users\Batman\Desktop\Дом молодежи 23\22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00" y="3978113"/>
            <a:ext cx="4051481" cy="27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Batman\Documents\стирка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5" y="3737127"/>
            <a:ext cx="2384057" cy="2830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7651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Технологии опыта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E181AF-9DE1-46AB-94C2-ABAAFE870F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76600" y="1638112"/>
            <a:ext cx="5483224" cy="52198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Разработка и реализации дополнительной общеобразовательной (общеразвивающей) программы «Дом, который учит».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визуальных помощников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Создание ситуации выбора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Построение обучения по принципу «Равный учит равного»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Разработка индивидуальных маршрутов развития самостоятельности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Ведение ежедневного мониторинга навыков самостоятельности с использованием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гугл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-таблиц и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гугл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-форм.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Сопровождаемое проживание в тренировочной квартире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Прохождение практикумов по основным разделам.</a:t>
            </a:r>
          </a:p>
          <a:p>
            <a:pPr marL="285750" indent="-285750">
              <a:spcAft>
                <a:spcPts val="240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Batman\Desktop\Дом молодежи 23\8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9" y="301625"/>
            <a:ext cx="6016625" cy="1143000"/>
          </a:xfrm>
        </p:spPr>
        <p:txBody>
          <a:bodyPr/>
          <a:lstStyle/>
          <a:p>
            <a:pPr algn="ctr"/>
            <a:r>
              <a:rPr lang="ru-RU" sz="3200" dirty="0" smtClean="0"/>
              <a:t>Занятия по формированию навыков самостоятельности</a:t>
            </a:r>
            <a:endParaRPr lang="ru-RU" sz="3200" dirty="0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3204210" cy="216725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/>
        </p:blipFill>
        <p:spPr bwMode="auto">
          <a:xfrm>
            <a:off x="3124200" y="3967247"/>
            <a:ext cx="2133600" cy="2534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722120" cy="2359660"/>
          </a:xfrm>
          <a:prstGeom prst="rect">
            <a:avLst/>
          </a:prstGeom>
        </p:spPr>
      </p:pic>
      <p:pic>
        <p:nvPicPr>
          <p:cNvPr id="6" name="Picture 2" descr="C:\Users\Batman\Desktop\Дом молодежи 23\7-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38100"/>
            <a:ext cx="22288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tman\Desktop\Дом молодежи 23\1-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6" y="3200399"/>
            <a:ext cx="2523007" cy="33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tman\Desktop\Дом молодежи 23\14-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87581"/>
            <a:ext cx="3218233" cy="2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2439" y="217088"/>
            <a:ext cx="7886700" cy="72226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4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Визуальные помощники программы </a:t>
            </a:r>
          </a:p>
        </p:txBody>
      </p:sp>
      <p:pic>
        <p:nvPicPr>
          <p:cNvPr id="2050" name="Picture 2" descr="C:\Users\Batman\Desktop\территория роста\выбор дел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39356"/>
            <a:ext cx="3587003" cy="26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tman\Desktop\территория роста\гречк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75004"/>
            <a:ext cx="3529853" cy="26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tman\Desktop\территория роста\андрей и пыл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47" y="939356"/>
            <a:ext cx="2407442" cy="50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73607" y="952801"/>
            <a:ext cx="23599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режим дня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 график дежурства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Визуальные рецепты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Визуальные инструкции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Пиктограммы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2439" y="217088"/>
            <a:ext cx="7886700" cy="72226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</a:rPr>
              <a:t>римеры ви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зуальных помощников</a:t>
            </a:r>
          </a:p>
        </p:txBody>
      </p:sp>
      <p:pic>
        <p:nvPicPr>
          <p:cNvPr id="7170" name="Picture 2" descr="C:\Users\Batman\Downloads\Рецепт борща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357"/>
            <a:ext cx="2708800" cy="38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atman\Downloads\Блины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91" y="1012106"/>
            <a:ext cx="2657327" cy="37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Batman\AppData\Local\Temp\Rar$DIa0.475\Режим дня _основные моменты_page-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8855"/>
            <a:ext cx="2666075" cy="37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88931" y="5206023"/>
            <a:ext cx="7604228" cy="1258203"/>
            <a:chOff x="205505" y="1364343"/>
            <a:chExt cx="11986495" cy="2398982"/>
          </a:xfrm>
        </p:grpSpPr>
        <p:pic>
          <p:nvPicPr>
            <p:cNvPr id="8" name="Рисунок 7" descr="Лупа">
              <a:extLst>
                <a:ext uri="{FF2B5EF4-FFF2-40B4-BE49-F238E27FC236}">
                  <a16:creationId xmlns="" xmlns:a16="http://schemas.microsoft.com/office/drawing/2014/main" id="{5DB1722F-04BE-4F47-B863-3F77A843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205505" y="1760893"/>
              <a:ext cx="1789752" cy="1789752"/>
            </a:xfrm>
            <a:prstGeom prst="rect">
              <a:avLst/>
            </a:prstGeom>
          </p:spPr>
        </p:pic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CBA93EFA-B8AC-44F9-9140-71150D7D4F65}"/>
                </a:ext>
              </a:extLst>
            </p:cNvPr>
            <p:cNvGrpSpPr/>
            <p:nvPr/>
          </p:nvGrpSpPr>
          <p:grpSpPr>
            <a:xfrm>
              <a:off x="7836580" y="2174247"/>
              <a:ext cx="1620603" cy="1102824"/>
              <a:chOff x="2748844" y="5445579"/>
              <a:chExt cx="1736407" cy="914400"/>
            </a:xfrm>
          </p:grpSpPr>
          <p:pic>
            <p:nvPicPr>
              <p:cNvPr id="23" name="Рисунок 22" descr="Голова с шестеренками">
                <a:extLst>
                  <a:ext uri="{FF2B5EF4-FFF2-40B4-BE49-F238E27FC236}">
                    <a16:creationId xmlns="" xmlns:a16="http://schemas.microsoft.com/office/drawing/2014/main" id="{CA8E430D-4998-4E19-AB8C-ED421B65C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48844" y="54455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="" xmlns:a16="http://schemas.microsoft.com/office/drawing/2014/main" id="{C8A2BE69-EC22-4926-90B3-FB22D46B2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074" y="5445579"/>
                <a:ext cx="966177" cy="84303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</p:pic>
        </p:grpSp>
        <p:pic>
          <p:nvPicPr>
            <p:cNvPr id="10" name="Рисунок 9" descr="Справка">
              <a:extLst>
                <a:ext uri="{FF2B5EF4-FFF2-40B4-BE49-F238E27FC236}">
                  <a16:creationId xmlns="" xmlns:a16="http://schemas.microsoft.com/office/drawing/2014/main" id="{676F6BF5-8DE7-4967-BC3A-A4B374274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64239" y="1578099"/>
              <a:ext cx="1785040" cy="1785040"/>
            </a:xfrm>
            <a:prstGeom prst="rect">
              <a:avLst/>
            </a:prstGeom>
          </p:spPr>
        </p:pic>
        <p:sp>
          <p:nvSpPr>
            <p:cNvPr id="11" name="Стрелка: вправо 19">
              <a:extLst>
                <a:ext uri="{FF2B5EF4-FFF2-40B4-BE49-F238E27FC236}">
                  <a16:creationId xmlns="" xmlns:a16="http://schemas.microsoft.com/office/drawing/2014/main" id="{7A770A6D-F278-4815-B9F9-1C0FEA0C3894}"/>
                </a:ext>
              </a:extLst>
            </p:cNvPr>
            <p:cNvSpPr/>
            <p:nvPr/>
          </p:nvSpPr>
          <p:spPr>
            <a:xfrm>
              <a:off x="4349279" y="2406912"/>
              <a:ext cx="604787" cy="17227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Стрелка: вправо 20">
              <a:extLst>
                <a:ext uri="{FF2B5EF4-FFF2-40B4-BE49-F238E27FC236}">
                  <a16:creationId xmlns="" xmlns:a16="http://schemas.microsoft.com/office/drawing/2014/main" id="{26F60E54-4D09-472C-BB32-B0E0740402F9}"/>
                </a:ext>
              </a:extLst>
            </p:cNvPr>
            <p:cNvSpPr/>
            <p:nvPr/>
          </p:nvSpPr>
          <p:spPr>
            <a:xfrm>
              <a:off x="9648400" y="2384480"/>
              <a:ext cx="604787" cy="17227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Стрелка: вправо 23">
              <a:extLst>
                <a:ext uri="{FF2B5EF4-FFF2-40B4-BE49-F238E27FC236}">
                  <a16:creationId xmlns="" xmlns:a16="http://schemas.microsoft.com/office/drawing/2014/main" id="{761C4142-8BB5-4819-9163-51BC54B4427F}"/>
                </a:ext>
              </a:extLst>
            </p:cNvPr>
            <p:cNvSpPr/>
            <p:nvPr/>
          </p:nvSpPr>
          <p:spPr>
            <a:xfrm>
              <a:off x="7114035" y="2427279"/>
              <a:ext cx="604787" cy="17227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7FB162F3-B9C8-4158-9D47-7D47CA140161}"/>
                </a:ext>
              </a:extLst>
            </p:cNvPr>
            <p:cNvGrpSpPr/>
            <p:nvPr/>
          </p:nvGrpSpPr>
          <p:grpSpPr>
            <a:xfrm>
              <a:off x="5005555" y="1735833"/>
              <a:ext cx="1902216" cy="1219878"/>
              <a:chOff x="6181994" y="4011929"/>
              <a:chExt cx="1601837" cy="945425"/>
            </a:xfrm>
          </p:grpSpPr>
          <p:pic>
            <p:nvPicPr>
              <p:cNvPr id="21" name="Рисунок 20" descr="Пешком">
                <a:extLst>
                  <a:ext uri="{FF2B5EF4-FFF2-40B4-BE49-F238E27FC236}">
                    <a16:creationId xmlns="" xmlns:a16="http://schemas.microsoft.com/office/drawing/2014/main" id="{5A8DB47F-8AB9-43D4-8A14-19D46AE4F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869431" y="401192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Рисунок 21" descr="Учитель">
                <a:extLst>
                  <a:ext uri="{FF2B5EF4-FFF2-40B4-BE49-F238E27FC236}">
                    <a16:creationId xmlns="" xmlns:a16="http://schemas.microsoft.com/office/drawing/2014/main" id="{D6B639B7-384A-43B1-ADD1-8A68D286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181994" y="4042954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5" name="Стрелка: вправо 19">
              <a:extLst>
                <a:ext uri="{FF2B5EF4-FFF2-40B4-BE49-F238E27FC236}">
                  <a16:creationId xmlns="" xmlns:a16="http://schemas.microsoft.com/office/drawing/2014/main" id="{7A770A6D-F278-4815-B9F9-1C0FEA0C3894}"/>
                </a:ext>
              </a:extLst>
            </p:cNvPr>
            <p:cNvSpPr/>
            <p:nvPr/>
          </p:nvSpPr>
          <p:spPr>
            <a:xfrm>
              <a:off x="2028912" y="2416837"/>
              <a:ext cx="604787" cy="17227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Рисунок 15" descr="Справка">
              <a:extLst>
                <a:ext uri="{FF2B5EF4-FFF2-40B4-BE49-F238E27FC236}">
                  <a16:creationId xmlns="" xmlns:a16="http://schemas.microsoft.com/office/drawing/2014/main" id="{676F6BF5-8DE7-4967-BC3A-A4B374274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45791" y="1364343"/>
              <a:ext cx="1002183" cy="1002183"/>
            </a:xfrm>
            <a:prstGeom prst="rect">
              <a:avLst/>
            </a:prstGeom>
          </p:spPr>
        </p:pic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7FB162F3-B9C8-4158-9D47-7D47CA140161}"/>
                </a:ext>
              </a:extLst>
            </p:cNvPr>
            <p:cNvGrpSpPr/>
            <p:nvPr/>
          </p:nvGrpSpPr>
          <p:grpSpPr>
            <a:xfrm>
              <a:off x="10289784" y="1893037"/>
              <a:ext cx="1902216" cy="1219878"/>
              <a:chOff x="6181994" y="4011929"/>
              <a:chExt cx="1601837" cy="945425"/>
            </a:xfrm>
          </p:grpSpPr>
          <p:pic>
            <p:nvPicPr>
              <p:cNvPr id="19" name="Рисунок 18" descr="Пешком">
                <a:extLst>
                  <a:ext uri="{FF2B5EF4-FFF2-40B4-BE49-F238E27FC236}">
                    <a16:creationId xmlns="" xmlns:a16="http://schemas.microsoft.com/office/drawing/2014/main" id="{5A8DB47F-8AB9-43D4-8A14-19D46AE4F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869431" y="401192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Рисунок 19" descr="Учитель">
                <a:extLst>
                  <a:ext uri="{FF2B5EF4-FFF2-40B4-BE49-F238E27FC236}">
                    <a16:creationId xmlns="" xmlns:a16="http://schemas.microsoft.com/office/drawing/2014/main" id="{D6B639B7-384A-43B1-ADD1-8A68D286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181994" y="4042954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Дуга 17">
              <a:extLst>
                <a:ext uri="{FF2B5EF4-FFF2-40B4-BE49-F238E27FC236}">
                  <a16:creationId xmlns="" xmlns:a16="http://schemas.microsoft.com/office/drawing/2014/main" id="{F6E58790-865A-4ABE-9DAD-BB3F50BB9E45}"/>
                </a:ext>
              </a:extLst>
            </p:cNvPr>
            <p:cNvSpPr/>
            <p:nvPr/>
          </p:nvSpPr>
          <p:spPr>
            <a:xfrm rot="10800000">
              <a:off x="2133600" y="2962948"/>
              <a:ext cx="9515464" cy="800377"/>
            </a:xfrm>
            <a:prstGeom prst="arc">
              <a:avLst>
                <a:gd name="adj1" fmla="val 10826006"/>
                <a:gd name="adj2" fmla="val 198538"/>
              </a:avLst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05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6915"/>
            <a:ext cx="6007100" cy="640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User\Desktop\территория роста\катя ч\WhatsApp Image 2020-01-28 at 10.24.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724150" cy="40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04" y="326913"/>
            <a:ext cx="2703518" cy="1162051"/>
          </a:xfrm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Мониторинг навыков самостоятельности</a:t>
            </a:r>
            <a:endParaRPr lang="ru-RU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ксим обр связь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6" y="2007704"/>
            <a:ext cx="3564410" cy="42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территория роста\максим в банке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42333"/>
            <a:ext cx="2346722" cy="32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территория роста\максим в магазине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07704"/>
            <a:ext cx="2205681" cy="32269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E8BBAB-5D30-4355-86FF-0C4C6F962E8B}"/>
              </a:ext>
            </a:extLst>
          </p:cNvPr>
          <p:cNvSpPr txBox="1"/>
          <p:nvPr/>
        </p:nvSpPr>
        <p:spPr>
          <a:xfrm>
            <a:off x="685800" y="329996"/>
            <a:ext cx="829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связь: значимый! выбор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Формы: выбор по фотографиям, зачетные задания, видеозапись мастер-класса, добровольная сертификация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398976637"/>
      </p:ext>
    </p:extLst>
  </p:cSld>
  <p:clrMapOvr>
    <a:masterClrMapping/>
  </p:clrMapOvr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2688</TotalTime>
  <Words>247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Затмение</vt:lpstr>
      <vt:lpstr>  </vt:lpstr>
      <vt:lpstr>Тренировочная квартира «Дом молодежи» – обучающая модель будущего дома выпускника</vt:lpstr>
      <vt:lpstr>Презентация PowerPoint</vt:lpstr>
      <vt:lpstr>Технологии опыта</vt:lpstr>
      <vt:lpstr>Занятия по формированию навыков самостоятельности</vt:lpstr>
      <vt:lpstr>Презентация PowerPoint</vt:lpstr>
      <vt:lpstr>Презентация PowerPoint</vt:lpstr>
      <vt:lpstr>Мониторинг навыков самостоятельности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эффективности используемых технологий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</dc:creator>
  <cp:lastModifiedBy>Betman</cp:lastModifiedBy>
  <cp:revision>223</cp:revision>
  <cp:lastPrinted>2024-09-26T08:35:28Z</cp:lastPrinted>
  <dcterms:created xsi:type="dcterms:W3CDTF">1601-01-01T00:00:00Z</dcterms:created>
  <dcterms:modified xsi:type="dcterms:W3CDTF">2024-09-26T08:35:47Z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